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8"/>
  </p:notesMasterIdLst>
  <p:sldIdLst>
    <p:sldId id="256" r:id="rId2"/>
    <p:sldId id="307" r:id="rId3"/>
    <p:sldId id="302" r:id="rId4"/>
    <p:sldId id="305" r:id="rId5"/>
    <p:sldId id="306" r:id="rId6"/>
    <p:sldId id="308" r:id="rId7"/>
    <p:sldId id="275" r:id="rId8"/>
    <p:sldId id="310" r:id="rId9"/>
    <p:sldId id="311" r:id="rId10"/>
    <p:sldId id="309" r:id="rId11"/>
    <p:sldId id="272" r:id="rId12"/>
    <p:sldId id="259" r:id="rId13"/>
    <p:sldId id="278" r:id="rId14"/>
    <p:sldId id="279" r:id="rId15"/>
    <p:sldId id="280" r:id="rId16"/>
    <p:sldId id="281" r:id="rId17"/>
    <p:sldId id="282" r:id="rId18"/>
    <p:sldId id="283" r:id="rId19"/>
    <p:sldId id="284" r:id="rId20"/>
    <p:sldId id="285" r:id="rId21"/>
    <p:sldId id="286" r:id="rId22"/>
    <p:sldId id="287" r:id="rId23"/>
    <p:sldId id="288" r:id="rId24"/>
    <p:sldId id="289" r:id="rId25"/>
    <p:sldId id="290" r:id="rId26"/>
    <p:sldId id="291" r:id="rId27"/>
    <p:sldId id="292" r:id="rId28"/>
    <p:sldId id="293" r:id="rId29"/>
    <p:sldId id="294" r:id="rId30"/>
    <p:sldId id="295" r:id="rId31"/>
    <p:sldId id="296" r:id="rId32"/>
    <p:sldId id="297" r:id="rId33"/>
    <p:sldId id="298" r:id="rId34"/>
    <p:sldId id="299" r:id="rId35"/>
    <p:sldId id="300" r:id="rId36"/>
    <p:sldId id="301" r:id="rId37"/>
  </p:sldIdLst>
  <p:sldSz cx="9144000" cy="6858000" type="screen4x3"/>
  <p:notesSz cx="7099300" cy="102346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66"/>
    <a:srgbClr val="FF99CC"/>
    <a:srgbClr val="FFCC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80" d="100"/>
          <a:sy n="80" d="100"/>
        </p:scale>
        <p:origin x="346" y="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4800"/>
    </p:cViewPr>
  </p:sorterViewPr>
  <p:gridSpacing cx="36004" cy="36004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defRPr sz="13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1294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>
              <a:defRPr sz="1300"/>
            </a:lvl1pPr>
          </a:lstStyle>
          <a:p>
            <a:fld id="{41FBAD7A-C851-4638-B862-C49C896E04EC}" type="datetimeFigureOut">
              <a:rPr lang="en-GB" smtClean="0"/>
              <a:t>19/07/2023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92188" y="768350"/>
            <a:ext cx="5114925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48" tIns="49524" rIns="99048" bIns="49524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9930" y="4861441"/>
            <a:ext cx="5679440" cy="4605576"/>
          </a:xfrm>
          <a:prstGeom prst="rect">
            <a:avLst/>
          </a:prstGeom>
        </p:spPr>
        <p:txBody>
          <a:bodyPr vert="horz" lIns="99048" tIns="49524" rIns="99048" bIns="49524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defRPr sz="13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1294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defRPr sz="1300"/>
            </a:lvl1pPr>
          </a:lstStyle>
          <a:p>
            <a:fld id="{EF6CF3C0-B2A9-48EB-BFDE-20C936C316B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409060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B4524-1BAB-4089-8DD8-AB81AE5C4BCA}" type="datetimeFigureOut">
              <a:rPr lang="en-GB" smtClean="0"/>
              <a:t>19/07/2023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AD515-A251-4DFC-AB00-6F686A8C0B5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557088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B4524-1BAB-4089-8DD8-AB81AE5C4BCA}" type="datetimeFigureOut">
              <a:rPr lang="en-GB" smtClean="0"/>
              <a:t>19/07/2023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AD515-A251-4DFC-AB00-6F686A8C0B5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280331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B4524-1BAB-4089-8DD8-AB81AE5C4BCA}" type="datetimeFigureOut">
              <a:rPr lang="en-GB" smtClean="0"/>
              <a:t>19/07/2023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AD515-A251-4DFC-AB00-6F686A8C0B5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855540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B4524-1BAB-4089-8DD8-AB81AE5C4BCA}" type="datetimeFigureOut">
              <a:rPr lang="en-GB" smtClean="0"/>
              <a:t>19/07/2023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AD515-A251-4DFC-AB00-6F686A8C0B5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959031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B4524-1BAB-4089-8DD8-AB81AE5C4BCA}" type="datetimeFigureOut">
              <a:rPr lang="en-GB" smtClean="0"/>
              <a:t>19/07/2023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AD515-A251-4DFC-AB00-6F686A8C0B5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478213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B4524-1BAB-4089-8DD8-AB81AE5C4BCA}" type="datetimeFigureOut">
              <a:rPr lang="en-GB" smtClean="0"/>
              <a:t>19/07/2023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AD515-A251-4DFC-AB00-6F686A8C0B5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3295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B4524-1BAB-4089-8DD8-AB81AE5C4BCA}" type="datetimeFigureOut">
              <a:rPr lang="en-GB" smtClean="0"/>
              <a:t>19/07/2023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AD515-A251-4DFC-AB00-6F686A8C0B5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427202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B4524-1BAB-4089-8DD8-AB81AE5C4BCA}" type="datetimeFigureOut">
              <a:rPr lang="en-GB" smtClean="0"/>
              <a:t>19/07/2023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AD515-A251-4DFC-AB00-6F686A8C0B5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87064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B4524-1BAB-4089-8DD8-AB81AE5C4BCA}" type="datetimeFigureOut">
              <a:rPr lang="en-GB" smtClean="0"/>
              <a:t>19/07/2023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AD515-A251-4DFC-AB00-6F686A8C0B5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570694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B4524-1BAB-4089-8DD8-AB81AE5C4BCA}" type="datetimeFigureOut">
              <a:rPr lang="en-GB" smtClean="0"/>
              <a:t>19/07/2023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AD515-A251-4DFC-AB00-6F686A8C0B5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836432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B4524-1BAB-4089-8DD8-AB81AE5C4BCA}" type="datetimeFigureOut">
              <a:rPr lang="en-GB" smtClean="0"/>
              <a:t>19/07/2023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AD515-A251-4DFC-AB00-6F686A8C0B5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834117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3B4524-1BAB-4089-8DD8-AB81AE5C4BCA}" type="datetimeFigureOut">
              <a:rPr lang="en-GB" smtClean="0"/>
              <a:t>19/07/2023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6AD515-A251-4DFC-AB00-6F686A8C0B5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554645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0.png"/><Relationship Id="rId2" Type="http://schemas.openxmlformats.org/officeDocument/2006/relationships/image" Target="../media/image110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0.png"/><Relationship Id="rId2" Type="http://schemas.openxmlformats.org/officeDocument/2006/relationships/image" Target="../media/image130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0.png"/><Relationship Id="rId2" Type="http://schemas.openxmlformats.org/officeDocument/2006/relationships/image" Target="../media/image110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0.png"/><Relationship Id="rId2" Type="http://schemas.openxmlformats.org/officeDocument/2006/relationships/image" Target="../media/image130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10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30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10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30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110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130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image" Target="../media/image110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image" Target="../media/image130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image" Target="../media/image110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image" Target="../media/image130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png"/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png"/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2.png"/><Relationship Id="rId7" Type="http://schemas.openxmlformats.org/officeDocument/2006/relationships/image" Target="../media/image7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11" Type="http://schemas.openxmlformats.org/officeDocument/2006/relationships/image" Target="../media/image5.png"/><Relationship Id="rId5" Type="http://schemas.openxmlformats.org/officeDocument/2006/relationships/image" Target="../media/image4.png"/><Relationship Id="rId10" Type="http://schemas.openxmlformats.org/officeDocument/2006/relationships/image" Target="../media/image10.png"/><Relationship Id="rId4" Type="http://schemas.openxmlformats.org/officeDocument/2006/relationships/image" Target="../media/image3.png"/><Relationship Id="rId9" Type="http://schemas.openxmlformats.org/officeDocument/2006/relationships/image" Target="../media/image9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>
                <a:latin typeface="Comic Sans MS" panose="030F0702030302020204" pitchFamily="66" charset="0"/>
              </a:rPr>
              <a:t>Arrowhead Perimeter</a:t>
            </a:r>
            <a:endParaRPr lang="en-GB" sz="4400" dirty="0">
              <a:latin typeface="Comic Sans MS" panose="030F0702030302020204" pitchFamily="66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952828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3F9F02-0BE3-0739-501A-84149DC4D0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EC9985-10E8-73BF-4677-725B390891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9527164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EBF3AA2C-07BF-3C58-A22F-F9BD24A7197A}"/>
              </a:ext>
            </a:extLst>
          </p:cNvPr>
          <p:cNvSpPr/>
          <p:nvPr/>
        </p:nvSpPr>
        <p:spPr>
          <a:xfrm>
            <a:off x="583261" y="4836427"/>
            <a:ext cx="8128939" cy="17083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GB" dirty="0">
                <a:latin typeface="Comic Sans MS" panose="030F0702030302020204" pitchFamily="66" charset="0"/>
              </a:rPr>
              <a:t>If you are uncomfortable with using </a:t>
            </a:r>
            <a:r>
              <a:rPr lang="en-GB" dirty="0" err="1">
                <a:latin typeface="Comic Sans MS" panose="030F0702030302020204" pitchFamily="66" charset="0"/>
              </a:rPr>
              <a:t>Geogebra</a:t>
            </a:r>
            <a:r>
              <a:rPr lang="en-GB" dirty="0">
                <a:latin typeface="Comic Sans MS" panose="030F0702030302020204" pitchFamily="66" charset="0"/>
              </a:rPr>
              <a:t>, some pictures of the </a:t>
            </a:r>
            <a:r>
              <a:rPr lang="en-GB" dirty="0" err="1">
                <a:latin typeface="Comic Sans MS" panose="030F0702030302020204" pitchFamily="66" charset="0"/>
              </a:rPr>
              <a:t>Geogebra</a:t>
            </a:r>
            <a:r>
              <a:rPr lang="en-GB" dirty="0">
                <a:latin typeface="Comic Sans MS" panose="030F0702030302020204" pitchFamily="66" charset="0"/>
              </a:rPr>
              <a:t> app are shown at the end using blue and red segments, illustrating that they are equal in length.  This is a consequence of the arrowhead being constructed tangential to the circle. 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DC9D58D-48AF-B964-91FB-0217FF257212}"/>
              </a:ext>
            </a:extLst>
          </p:cNvPr>
          <p:cNvSpPr txBox="1"/>
          <p:nvPr/>
        </p:nvSpPr>
        <p:spPr>
          <a:xfrm>
            <a:off x="2151802" y="152400"/>
            <a:ext cx="484039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latin typeface="Comic Sans MS" panose="030F0702030302020204" pitchFamily="66" charset="0"/>
              </a:rPr>
              <a:t>NOTE TO TEACHER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E8E60C32-D250-092D-21CC-8CA59D8D4FCA}"/>
              </a:ext>
            </a:extLst>
          </p:cNvPr>
          <p:cNvSpPr/>
          <p:nvPr/>
        </p:nvSpPr>
        <p:spPr>
          <a:xfrm>
            <a:off x="583261" y="826392"/>
            <a:ext cx="8128939" cy="39090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400" dirty="0">
                <a:latin typeface="Comic Sans MS" panose="030F0702030302020204" pitchFamily="66" charset="0"/>
              </a:rPr>
              <a:t>The answer is double the sum of the two given lengths.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400" dirty="0">
                <a:latin typeface="Comic Sans MS" panose="030F0702030302020204" pitchFamily="66" charset="0"/>
              </a:rPr>
              <a:t>For this reason, all the answers are different.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400" dirty="0">
                <a:latin typeface="Comic Sans MS" panose="030F0702030302020204" pitchFamily="66" charset="0"/>
              </a:rPr>
              <a:t>Students need to know (or be told) that external tangents from a point to a circle are equal.  Even if they didn’t know, they should be able to handle it.</a:t>
            </a:r>
          </a:p>
          <a:p>
            <a:pPr>
              <a:lnSpc>
                <a:spcPct val="150000"/>
              </a:lnSpc>
            </a:pPr>
            <a:endParaRPr lang="en-GB" sz="24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83451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RESOURCES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219043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EBF3AA2C-07BF-3C58-A22F-F9BD24A7197A}"/>
              </a:ext>
            </a:extLst>
          </p:cNvPr>
          <p:cNvSpPr/>
          <p:nvPr/>
        </p:nvSpPr>
        <p:spPr>
          <a:xfrm>
            <a:off x="450283" y="678072"/>
            <a:ext cx="8243434" cy="5850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GB" sz="2400" dirty="0">
                <a:latin typeface="Comic Sans MS" panose="030F0702030302020204" pitchFamily="66" charset="0"/>
              </a:rPr>
              <a:t>Find the perimeter of the arrowhead quadrilateral.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DC9D58D-48AF-B964-91FB-0217FF257212}"/>
              </a:ext>
            </a:extLst>
          </p:cNvPr>
          <p:cNvSpPr txBox="1"/>
          <p:nvPr/>
        </p:nvSpPr>
        <p:spPr>
          <a:xfrm>
            <a:off x="412955" y="152400"/>
            <a:ext cx="837708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latin typeface="Comic Sans MS" panose="030F0702030302020204" pitchFamily="66" charset="0"/>
              </a:rPr>
              <a:t>Arrowhead Perimeter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4A784EA2-3566-A78D-EC2B-120D222F5F8D}"/>
              </a:ext>
            </a:extLst>
          </p:cNvPr>
          <p:cNvSpPr txBox="1"/>
          <p:nvPr/>
        </p:nvSpPr>
        <p:spPr>
          <a:xfrm>
            <a:off x="309759" y="6179928"/>
            <a:ext cx="257960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>
                <a:latin typeface="Comic Sans MS" panose="030F0702030302020204" pitchFamily="66" charset="0"/>
              </a:rPr>
              <a:t>(not drawn to scale)</a:t>
            </a:r>
          </a:p>
        </p:txBody>
      </p:sp>
      <p:sp>
        <p:nvSpPr>
          <p:cNvPr id="34" name="Oval 33">
            <a:extLst>
              <a:ext uri="{FF2B5EF4-FFF2-40B4-BE49-F238E27FC236}">
                <a16:creationId xmlns:a16="http://schemas.microsoft.com/office/drawing/2014/main" id="{0A6EFFEB-25D9-6D08-41F5-FDF6FEA22C3F}"/>
              </a:ext>
            </a:extLst>
          </p:cNvPr>
          <p:cNvSpPr/>
          <p:nvPr/>
        </p:nvSpPr>
        <p:spPr>
          <a:xfrm>
            <a:off x="4000500" y="2657475"/>
            <a:ext cx="1857375" cy="1857375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000E4049-42EA-D39D-A10C-57123CD2CFD2}"/>
              </a:ext>
            </a:extLst>
          </p:cNvPr>
          <p:cNvCxnSpPr>
            <a:cxnSpLocks/>
          </p:cNvCxnSpPr>
          <p:nvPr/>
        </p:nvCxnSpPr>
        <p:spPr>
          <a:xfrm flipV="1">
            <a:off x="5636149" y="1676399"/>
            <a:ext cx="450326" cy="4212000"/>
          </a:xfrm>
          <a:prstGeom prst="line">
            <a:avLst/>
          </a:prstGeom>
          <a:ln w="38100">
            <a:solidFill>
              <a:schemeClr val="tx1"/>
            </a:solidFill>
            <a:miter lim="800000"/>
            <a:headEnd type="none" w="sm" len="sm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90EE5E8B-B374-7561-C697-4712F2AA03E7}"/>
              </a:ext>
            </a:extLst>
          </p:cNvPr>
          <p:cNvCxnSpPr>
            <a:cxnSpLocks/>
          </p:cNvCxnSpPr>
          <p:nvPr/>
        </p:nvCxnSpPr>
        <p:spPr>
          <a:xfrm flipV="1">
            <a:off x="1074821" y="4463514"/>
            <a:ext cx="4483017" cy="532701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Rectangle 65">
            <a:extLst>
              <a:ext uri="{FF2B5EF4-FFF2-40B4-BE49-F238E27FC236}">
                <a16:creationId xmlns:a16="http://schemas.microsoft.com/office/drawing/2014/main" id="{D7279888-FD5F-D143-8710-06943BB27FBB}"/>
              </a:ext>
            </a:extLst>
          </p:cNvPr>
          <p:cNvSpPr/>
          <p:nvPr/>
        </p:nvSpPr>
        <p:spPr>
          <a:xfrm>
            <a:off x="450283" y="1753339"/>
            <a:ext cx="3310729" cy="11390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GB" sz="2400" dirty="0">
                <a:latin typeface="Comic Sans MS" panose="030F0702030302020204" pitchFamily="66" charset="0"/>
              </a:rPr>
              <a:t>All lines are tangents to the circle.</a:t>
            </a:r>
          </a:p>
        </p:txBody>
      </p:sp>
      <p:grpSp>
        <p:nvGrpSpPr>
          <p:cNvPr id="69" name="Group 68">
            <a:extLst>
              <a:ext uri="{FF2B5EF4-FFF2-40B4-BE49-F238E27FC236}">
                <a16:creationId xmlns:a16="http://schemas.microsoft.com/office/drawing/2014/main" id="{02F7E848-6111-C8AC-DD7C-22B5142BAFB8}"/>
              </a:ext>
            </a:extLst>
          </p:cNvPr>
          <p:cNvGrpSpPr/>
          <p:nvPr/>
        </p:nvGrpSpPr>
        <p:grpSpPr>
          <a:xfrm>
            <a:off x="4400462" y="4753371"/>
            <a:ext cx="1085958" cy="1269811"/>
            <a:chOff x="4264990" y="4871909"/>
            <a:chExt cx="1085958" cy="1269811"/>
          </a:xfrm>
        </p:grpSpPr>
        <p:cxnSp>
          <p:nvCxnSpPr>
            <p:cNvPr id="70" name="Straight Connector 69">
              <a:extLst>
                <a:ext uri="{FF2B5EF4-FFF2-40B4-BE49-F238E27FC236}">
                  <a16:creationId xmlns:a16="http://schemas.microsoft.com/office/drawing/2014/main" id="{9D0DF80F-E90F-05CC-5336-8693B3F2B877}"/>
                </a:ext>
              </a:extLst>
            </p:cNvPr>
            <p:cNvCxnSpPr>
              <a:cxnSpLocks/>
            </p:cNvCxnSpPr>
            <p:nvPr/>
          </p:nvCxnSpPr>
          <p:spPr>
            <a:xfrm>
              <a:off x="4264990" y="4871909"/>
              <a:ext cx="1085958" cy="1269811"/>
            </a:xfrm>
            <a:prstGeom prst="line">
              <a:avLst/>
            </a:prstGeom>
            <a:ln w="19050">
              <a:solidFill>
                <a:schemeClr val="tx1"/>
              </a:solidFill>
              <a:headEnd type="triangl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1" name="TextBox 70">
                  <a:extLst>
                    <a:ext uri="{FF2B5EF4-FFF2-40B4-BE49-F238E27FC236}">
                      <a16:creationId xmlns:a16="http://schemas.microsoft.com/office/drawing/2014/main" id="{A9BA93FA-6006-3612-CF0C-F4AE8379F6A8}"/>
                    </a:ext>
                  </a:extLst>
                </p:cNvPr>
                <p:cNvSpPr txBox="1"/>
                <p:nvPr/>
              </p:nvSpPr>
              <p:spPr>
                <a:xfrm>
                  <a:off x="4451390" y="5140364"/>
                  <a:ext cx="505267" cy="584775"/>
                </a:xfrm>
                <a:prstGeom prst="rect">
                  <a:avLst/>
                </a:prstGeom>
                <a:solidFill>
                  <a:schemeClr val="bg1"/>
                </a:solidFill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3200" b="0" i="1" dirty="0" smtClean="0">
                            <a:latin typeface="Cambria Math" panose="02040503050406030204" pitchFamily="18" charset="0"/>
                          </a:rPr>
                          <m:t>5</m:t>
                        </m:r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71" name="TextBox 70">
                  <a:extLst>
                    <a:ext uri="{FF2B5EF4-FFF2-40B4-BE49-F238E27FC236}">
                      <a16:creationId xmlns:a16="http://schemas.microsoft.com/office/drawing/2014/main" id="{A9BA93FA-6006-3612-CF0C-F4AE8379F6A8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451390" y="5140364"/>
                  <a:ext cx="505267" cy="584775"/>
                </a:xfrm>
                <a:prstGeom prst="rect">
                  <a:avLst/>
                </a:prstGeom>
                <a:blipFill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72" name="Group 71">
            <a:extLst>
              <a:ext uri="{FF2B5EF4-FFF2-40B4-BE49-F238E27FC236}">
                <a16:creationId xmlns:a16="http://schemas.microsoft.com/office/drawing/2014/main" id="{88FA7116-584F-EAA8-B65D-26A274FC3AC8}"/>
              </a:ext>
            </a:extLst>
          </p:cNvPr>
          <p:cNvGrpSpPr/>
          <p:nvPr/>
        </p:nvGrpSpPr>
        <p:grpSpPr>
          <a:xfrm>
            <a:off x="1016419" y="1527793"/>
            <a:ext cx="4979346" cy="3302364"/>
            <a:chOff x="1016419" y="1527793"/>
            <a:chExt cx="4979346" cy="3302364"/>
          </a:xfrm>
        </p:grpSpPr>
        <p:cxnSp>
          <p:nvCxnSpPr>
            <p:cNvPr id="73" name="Straight Connector 72">
              <a:extLst>
                <a:ext uri="{FF2B5EF4-FFF2-40B4-BE49-F238E27FC236}">
                  <a16:creationId xmlns:a16="http://schemas.microsoft.com/office/drawing/2014/main" id="{C7058565-7B55-9518-0038-D33747DC3C4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016419" y="1527793"/>
              <a:ext cx="4979346" cy="3302364"/>
            </a:xfrm>
            <a:prstGeom prst="line">
              <a:avLst/>
            </a:prstGeom>
            <a:ln w="19050">
              <a:solidFill>
                <a:schemeClr val="tx1"/>
              </a:solidFill>
              <a:miter lim="800000"/>
              <a:headEnd type="triangl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4" name="TextBox 73">
                  <a:extLst>
                    <a:ext uri="{FF2B5EF4-FFF2-40B4-BE49-F238E27FC236}">
                      <a16:creationId xmlns:a16="http://schemas.microsoft.com/office/drawing/2014/main" id="{730F3125-E76D-B2D4-FE94-71E99A805CFD}"/>
                    </a:ext>
                  </a:extLst>
                </p:cNvPr>
                <p:cNvSpPr txBox="1"/>
                <p:nvPr/>
              </p:nvSpPr>
              <p:spPr>
                <a:xfrm>
                  <a:off x="3171844" y="2768049"/>
                  <a:ext cx="732893" cy="584775"/>
                </a:xfrm>
                <a:prstGeom prst="rect">
                  <a:avLst/>
                </a:prstGeom>
                <a:solidFill>
                  <a:schemeClr val="bg1"/>
                </a:solidFill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3200" b="0" i="1" dirty="0" smtClean="0">
                            <a:latin typeface="Cambria Math" panose="02040503050406030204" pitchFamily="18" charset="0"/>
                          </a:rPr>
                          <m:t>10</m:t>
                        </m:r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74" name="TextBox 73">
                  <a:extLst>
                    <a:ext uri="{FF2B5EF4-FFF2-40B4-BE49-F238E27FC236}">
                      <a16:creationId xmlns:a16="http://schemas.microsoft.com/office/drawing/2014/main" id="{730F3125-E76D-B2D4-FE94-71E99A805CFD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171844" y="2768049"/>
                  <a:ext cx="732893" cy="584775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46BA5F0E-9A56-2CB2-20D4-CD05709304C3}"/>
              </a:ext>
            </a:extLst>
          </p:cNvPr>
          <p:cNvCxnSpPr>
            <a:cxnSpLocks/>
          </p:cNvCxnSpPr>
          <p:nvPr/>
        </p:nvCxnSpPr>
        <p:spPr>
          <a:xfrm flipV="1">
            <a:off x="1107129" y="1685925"/>
            <a:ext cx="4979346" cy="3302364"/>
          </a:xfrm>
          <a:prstGeom prst="line">
            <a:avLst/>
          </a:prstGeom>
          <a:ln w="38100">
            <a:solidFill>
              <a:schemeClr val="tx1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C9DEEF89-2AAE-FA21-65F0-1798D06E9CBA}"/>
              </a:ext>
            </a:extLst>
          </p:cNvPr>
          <p:cNvCxnSpPr>
            <a:cxnSpLocks/>
          </p:cNvCxnSpPr>
          <p:nvPr/>
        </p:nvCxnSpPr>
        <p:spPr>
          <a:xfrm>
            <a:off x="3771900" y="3689422"/>
            <a:ext cx="1864249" cy="2179867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tangle 1">
            <a:extLst>
              <a:ext uri="{FF2B5EF4-FFF2-40B4-BE49-F238E27FC236}">
                <a16:creationId xmlns:a16="http://schemas.microsoft.com/office/drawing/2014/main" id="{125C2440-35B0-9D34-649E-A2DDD1AB6901}"/>
              </a:ext>
            </a:extLst>
          </p:cNvPr>
          <p:cNvSpPr/>
          <p:nvPr/>
        </p:nvSpPr>
        <p:spPr>
          <a:xfrm>
            <a:off x="387155" y="300220"/>
            <a:ext cx="99097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GB" sz="2000" b="1" dirty="0">
                <a:latin typeface="Bradley Hand ITC" panose="03070402050302030203" pitchFamily="66" charset="0"/>
              </a:rPr>
              <a:t>SIC_94</a:t>
            </a:r>
          </a:p>
        </p:txBody>
      </p:sp>
    </p:spTree>
    <p:extLst>
      <p:ext uri="{BB962C8B-B14F-4D97-AF65-F5344CB8AC3E}">
        <p14:creationId xmlns:p14="http://schemas.microsoft.com/office/powerpoint/2010/main" val="12012125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EBF3AA2C-07BF-3C58-A22F-F9BD24A7197A}"/>
              </a:ext>
            </a:extLst>
          </p:cNvPr>
          <p:cNvSpPr/>
          <p:nvPr/>
        </p:nvSpPr>
        <p:spPr>
          <a:xfrm>
            <a:off x="450283" y="678072"/>
            <a:ext cx="8243434" cy="5850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GB" sz="2400" dirty="0">
                <a:latin typeface="Comic Sans MS" panose="030F0702030302020204" pitchFamily="66" charset="0"/>
              </a:rPr>
              <a:t>Find the perimeter of the arrowhead quadrilateral.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DC9D58D-48AF-B964-91FB-0217FF257212}"/>
              </a:ext>
            </a:extLst>
          </p:cNvPr>
          <p:cNvSpPr txBox="1"/>
          <p:nvPr/>
        </p:nvSpPr>
        <p:spPr>
          <a:xfrm>
            <a:off x="412955" y="152400"/>
            <a:ext cx="837708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latin typeface="Comic Sans MS" panose="030F0702030302020204" pitchFamily="66" charset="0"/>
              </a:rPr>
              <a:t>Arrowhead Perimeter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4A784EA2-3566-A78D-EC2B-120D222F5F8D}"/>
              </a:ext>
            </a:extLst>
          </p:cNvPr>
          <p:cNvSpPr txBox="1"/>
          <p:nvPr/>
        </p:nvSpPr>
        <p:spPr>
          <a:xfrm>
            <a:off x="309759" y="6179928"/>
            <a:ext cx="257960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>
                <a:latin typeface="Comic Sans MS" panose="030F0702030302020204" pitchFamily="66" charset="0"/>
              </a:rPr>
              <a:t>(not drawn to scale)</a:t>
            </a:r>
          </a:p>
        </p:txBody>
      </p:sp>
      <p:sp>
        <p:nvSpPr>
          <p:cNvPr id="34" name="Oval 33">
            <a:extLst>
              <a:ext uri="{FF2B5EF4-FFF2-40B4-BE49-F238E27FC236}">
                <a16:creationId xmlns:a16="http://schemas.microsoft.com/office/drawing/2014/main" id="{0A6EFFEB-25D9-6D08-41F5-FDF6FEA22C3F}"/>
              </a:ext>
            </a:extLst>
          </p:cNvPr>
          <p:cNvSpPr/>
          <p:nvPr/>
        </p:nvSpPr>
        <p:spPr>
          <a:xfrm>
            <a:off x="4000500" y="2657475"/>
            <a:ext cx="1857375" cy="1857375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000E4049-42EA-D39D-A10C-57123CD2CFD2}"/>
              </a:ext>
            </a:extLst>
          </p:cNvPr>
          <p:cNvCxnSpPr>
            <a:cxnSpLocks/>
          </p:cNvCxnSpPr>
          <p:nvPr/>
        </p:nvCxnSpPr>
        <p:spPr>
          <a:xfrm flipV="1">
            <a:off x="5636149" y="1676399"/>
            <a:ext cx="450326" cy="4212000"/>
          </a:xfrm>
          <a:prstGeom prst="line">
            <a:avLst/>
          </a:prstGeom>
          <a:ln w="38100">
            <a:solidFill>
              <a:schemeClr val="tx1"/>
            </a:solidFill>
            <a:miter lim="800000"/>
            <a:headEnd type="none" w="sm" len="sm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90EE5E8B-B374-7561-C697-4712F2AA03E7}"/>
              </a:ext>
            </a:extLst>
          </p:cNvPr>
          <p:cNvCxnSpPr>
            <a:cxnSpLocks/>
          </p:cNvCxnSpPr>
          <p:nvPr/>
        </p:nvCxnSpPr>
        <p:spPr>
          <a:xfrm flipV="1">
            <a:off x="1074821" y="4463514"/>
            <a:ext cx="4483017" cy="532701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Rectangle 65">
            <a:extLst>
              <a:ext uri="{FF2B5EF4-FFF2-40B4-BE49-F238E27FC236}">
                <a16:creationId xmlns:a16="http://schemas.microsoft.com/office/drawing/2014/main" id="{D7279888-FD5F-D143-8710-06943BB27FBB}"/>
              </a:ext>
            </a:extLst>
          </p:cNvPr>
          <p:cNvSpPr/>
          <p:nvPr/>
        </p:nvSpPr>
        <p:spPr>
          <a:xfrm>
            <a:off x="450283" y="1753339"/>
            <a:ext cx="3310729" cy="11390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GB" sz="2400" dirty="0">
                <a:latin typeface="Comic Sans MS" panose="030F0702030302020204" pitchFamily="66" charset="0"/>
              </a:rPr>
              <a:t>All lines are tangents to the circle.</a:t>
            </a:r>
          </a:p>
        </p:txBody>
      </p:sp>
      <p:grpSp>
        <p:nvGrpSpPr>
          <p:cNvPr id="69" name="Group 68">
            <a:extLst>
              <a:ext uri="{FF2B5EF4-FFF2-40B4-BE49-F238E27FC236}">
                <a16:creationId xmlns:a16="http://schemas.microsoft.com/office/drawing/2014/main" id="{02F7E848-6111-C8AC-DD7C-22B5142BAFB8}"/>
              </a:ext>
            </a:extLst>
          </p:cNvPr>
          <p:cNvGrpSpPr/>
          <p:nvPr/>
        </p:nvGrpSpPr>
        <p:grpSpPr>
          <a:xfrm>
            <a:off x="4400462" y="4753371"/>
            <a:ext cx="1085958" cy="1269811"/>
            <a:chOff x="4264990" y="4871909"/>
            <a:chExt cx="1085958" cy="1269811"/>
          </a:xfrm>
        </p:grpSpPr>
        <p:cxnSp>
          <p:nvCxnSpPr>
            <p:cNvPr id="70" name="Straight Connector 69">
              <a:extLst>
                <a:ext uri="{FF2B5EF4-FFF2-40B4-BE49-F238E27FC236}">
                  <a16:creationId xmlns:a16="http://schemas.microsoft.com/office/drawing/2014/main" id="{9D0DF80F-E90F-05CC-5336-8693B3F2B877}"/>
                </a:ext>
              </a:extLst>
            </p:cNvPr>
            <p:cNvCxnSpPr>
              <a:cxnSpLocks/>
            </p:cNvCxnSpPr>
            <p:nvPr/>
          </p:nvCxnSpPr>
          <p:spPr>
            <a:xfrm>
              <a:off x="4264990" y="4871909"/>
              <a:ext cx="1085958" cy="1269811"/>
            </a:xfrm>
            <a:prstGeom prst="line">
              <a:avLst/>
            </a:prstGeom>
            <a:ln w="19050">
              <a:solidFill>
                <a:schemeClr val="tx1"/>
              </a:solidFill>
              <a:headEnd type="triangl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1" name="TextBox 70">
                  <a:extLst>
                    <a:ext uri="{FF2B5EF4-FFF2-40B4-BE49-F238E27FC236}">
                      <a16:creationId xmlns:a16="http://schemas.microsoft.com/office/drawing/2014/main" id="{A9BA93FA-6006-3612-CF0C-F4AE8379F6A8}"/>
                    </a:ext>
                  </a:extLst>
                </p:cNvPr>
                <p:cNvSpPr txBox="1"/>
                <p:nvPr/>
              </p:nvSpPr>
              <p:spPr>
                <a:xfrm>
                  <a:off x="4451390" y="5140364"/>
                  <a:ext cx="505267" cy="584775"/>
                </a:xfrm>
                <a:prstGeom prst="rect">
                  <a:avLst/>
                </a:prstGeom>
                <a:solidFill>
                  <a:schemeClr val="bg1"/>
                </a:solidFill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3200" b="0" i="1" dirty="0" smtClean="0">
                            <a:latin typeface="Cambria Math" panose="02040503050406030204" pitchFamily="18" charset="0"/>
                          </a:rPr>
                          <m:t>6</m:t>
                        </m:r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71" name="TextBox 70">
                  <a:extLst>
                    <a:ext uri="{FF2B5EF4-FFF2-40B4-BE49-F238E27FC236}">
                      <a16:creationId xmlns:a16="http://schemas.microsoft.com/office/drawing/2014/main" id="{A9BA93FA-6006-3612-CF0C-F4AE8379F6A8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451390" y="5140364"/>
                  <a:ext cx="505267" cy="584775"/>
                </a:xfrm>
                <a:prstGeom prst="rect">
                  <a:avLst/>
                </a:prstGeom>
                <a:blipFill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72" name="Group 71">
            <a:extLst>
              <a:ext uri="{FF2B5EF4-FFF2-40B4-BE49-F238E27FC236}">
                <a16:creationId xmlns:a16="http://schemas.microsoft.com/office/drawing/2014/main" id="{88FA7116-584F-EAA8-B65D-26A274FC3AC8}"/>
              </a:ext>
            </a:extLst>
          </p:cNvPr>
          <p:cNvGrpSpPr/>
          <p:nvPr/>
        </p:nvGrpSpPr>
        <p:grpSpPr>
          <a:xfrm>
            <a:off x="1016419" y="1527793"/>
            <a:ext cx="4979346" cy="3302364"/>
            <a:chOff x="1016419" y="1527793"/>
            <a:chExt cx="4979346" cy="3302364"/>
          </a:xfrm>
        </p:grpSpPr>
        <p:cxnSp>
          <p:nvCxnSpPr>
            <p:cNvPr id="73" name="Straight Connector 72">
              <a:extLst>
                <a:ext uri="{FF2B5EF4-FFF2-40B4-BE49-F238E27FC236}">
                  <a16:creationId xmlns:a16="http://schemas.microsoft.com/office/drawing/2014/main" id="{C7058565-7B55-9518-0038-D33747DC3C4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016419" y="1527793"/>
              <a:ext cx="4979346" cy="3302364"/>
            </a:xfrm>
            <a:prstGeom prst="line">
              <a:avLst/>
            </a:prstGeom>
            <a:ln w="19050">
              <a:solidFill>
                <a:schemeClr val="tx1"/>
              </a:solidFill>
              <a:miter lim="800000"/>
              <a:headEnd type="triangl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4" name="TextBox 73">
                  <a:extLst>
                    <a:ext uri="{FF2B5EF4-FFF2-40B4-BE49-F238E27FC236}">
                      <a16:creationId xmlns:a16="http://schemas.microsoft.com/office/drawing/2014/main" id="{730F3125-E76D-B2D4-FE94-71E99A805CFD}"/>
                    </a:ext>
                  </a:extLst>
                </p:cNvPr>
                <p:cNvSpPr txBox="1"/>
                <p:nvPr/>
              </p:nvSpPr>
              <p:spPr>
                <a:xfrm>
                  <a:off x="3171844" y="2768049"/>
                  <a:ext cx="732893" cy="584775"/>
                </a:xfrm>
                <a:prstGeom prst="rect">
                  <a:avLst/>
                </a:prstGeom>
                <a:solidFill>
                  <a:schemeClr val="bg1"/>
                </a:solidFill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3200" b="0" i="1" dirty="0" smtClean="0">
                            <a:latin typeface="Cambria Math" panose="02040503050406030204" pitchFamily="18" charset="0"/>
                          </a:rPr>
                          <m:t>10</m:t>
                        </m:r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74" name="TextBox 73">
                  <a:extLst>
                    <a:ext uri="{FF2B5EF4-FFF2-40B4-BE49-F238E27FC236}">
                      <a16:creationId xmlns:a16="http://schemas.microsoft.com/office/drawing/2014/main" id="{730F3125-E76D-B2D4-FE94-71E99A805CFD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171844" y="2768049"/>
                  <a:ext cx="732893" cy="584775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46BA5F0E-9A56-2CB2-20D4-CD05709304C3}"/>
              </a:ext>
            </a:extLst>
          </p:cNvPr>
          <p:cNvCxnSpPr>
            <a:cxnSpLocks/>
          </p:cNvCxnSpPr>
          <p:nvPr/>
        </p:nvCxnSpPr>
        <p:spPr>
          <a:xfrm flipV="1">
            <a:off x="1107129" y="1685925"/>
            <a:ext cx="4979346" cy="3302364"/>
          </a:xfrm>
          <a:prstGeom prst="line">
            <a:avLst/>
          </a:prstGeom>
          <a:ln w="38100">
            <a:solidFill>
              <a:schemeClr val="tx1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C9DEEF89-2AAE-FA21-65F0-1798D06E9CBA}"/>
              </a:ext>
            </a:extLst>
          </p:cNvPr>
          <p:cNvCxnSpPr>
            <a:cxnSpLocks/>
          </p:cNvCxnSpPr>
          <p:nvPr/>
        </p:nvCxnSpPr>
        <p:spPr>
          <a:xfrm>
            <a:off x="3771900" y="3689422"/>
            <a:ext cx="1864249" cy="2179867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tangle 1">
            <a:extLst>
              <a:ext uri="{FF2B5EF4-FFF2-40B4-BE49-F238E27FC236}">
                <a16:creationId xmlns:a16="http://schemas.microsoft.com/office/drawing/2014/main" id="{1509734C-B4FD-E24A-1988-9BB22B504322}"/>
              </a:ext>
            </a:extLst>
          </p:cNvPr>
          <p:cNvSpPr/>
          <p:nvPr/>
        </p:nvSpPr>
        <p:spPr>
          <a:xfrm>
            <a:off x="387155" y="300220"/>
            <a:ext cx="99097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GB" sz="2000" b="1" dirty="0">
                <a:latin typeface="Bradley Hand ITC" panose="03070402050302030203" pitchFamily="66" charset="0"/>
              </a:rPr>
              <a:t>SIC_94</a:t>
            </a:r>
          </a:p>
        </p:txBody>
      </p:sp>
    </p:spTree>
    <p:extLst>
      <p:ext uri="{BB962C8B-B14F-4D97-AF65-F5344CB8AC3E}">
        <p14:creationId xmlns:p14="http://schemas.microsoft.com/office/powerpoint/2010/main" val="42700354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EBF3AA2C-07BF-3C58-A22F-F9BD24A7197A}"/>
              </a:ext>
            </a:extLst>
          </p:cNvPr>
          <p:cNvSpPr/>
          <p:nvPr/>
        </p:nvSpPr>
        <p:spPr>
          <a:xfrm>
            <a:off x="450283" y="678072"/>
            <a:ext cx="8243434" cy="5850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GB" sz="2400" dirty="0">
                <a:latin typeface="Comic Sans MS" panose="030F0702030302020204" pitchFamily="66" charset="0"/>
              </a:rPr>
              <a:t>Find the perimeter of the arrowhead quadrilateral.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DC9D58D-48AF-B964-91FB-0217FF257212}"/>
              </a:ext>
            </a:extLst>
          </p:cNvPr>
          <p:cNvSpPr txBox="1"/>
          <p:nvPr/>
        </p:nvSpPr>
        <p:spPr>
          <a:xfrm>
            <a:off x="412955" y="152400"/>
            <a:ext cx="837708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latin typeface="Comic Sans MS" panose="030F0702030302020204" pitchFamily="66" charset="0"/>
              </a:rPr>
              <a:t>Arrowhead Perimeter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4A784EA2-3566-A78D-EC2B-120D222F5F8D}"/>
              </a:ext>
            </a:extLst>
          </p:cNvPr>
          <p:cNvSpPr txBox="1"/>
          <p:nvPr/>
        </p:nvSpPr>
        <p:spPr>
          <a:xfrm>
            <a:off x="309759" y="6179928"/>
            <a:ext cx="257960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>
                <a:latin typeface="Comic Sans MS" panose="030F0702030302020204" pitchFamily="66" charset="0"/>
              </a:rPr>
              <a:t>(not drawn to scale)</a:t>
            </a:r>
          </a:p>
        </p:txBody>
      </p:sp>
      <p:sp>
        <p:nvSpPr>
          <p:cNvPr id="34" name="Oval 33">
            <a:extLst>
              <a:ext uri="{FF2B5EF4-FFF2-40B4-BE49-F238E27FC236}">
                <a16:creationId xmlns:a16="http://schemas.microsoft.com/office/drawing/2014/main" id="{0A6EFFEB-25D9-6D08-41F5-FDF6FEA22C3F}"/>
              </a:ext>
            </a:extLst>
          </p:cNvPr>
          <p:cNvSpPr/>
          <p:nvPr/>
        </p:nvSpPr>
        <p:spPr>
          <a:xfrm>
            <a:off x="4000500" y="2657475"/>
            <a:ext cx="1857375" cy="1857375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000E4049-42EA-D39D-A10C-57123CD2CFD2}"/>
              </a:ext>
            </a:extLst>
          </p:cNvPr>
          <p:cNvCxnSpPr>
            <a:cxnSpLocks/>
          </p:cNvCxnSpPr>
          <p:nvPr/>
        </p:nvCxnSpPr>
        <p:spPr>
          <a:xfrm flipV="1">
            <a:off x="5636149" y="1676399"/>
            <a:ext cx="450326" cy="4212000"/>
          </a:xfrm>
          <a:prstGeom prst="line">
            <a:avLst/>
          </a:prstGeom>
          <a:ln w="38100">
            <a:solidFill>
              <a:schemeClr val="tx1"/>
            </a:solidFill>
            <a:miter lim="800000"/>
            <a:headEnd type="none" w="sm" len="sm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90EE5E8B-B374-7561-C697-4712F2AA03E7}"/>
              </a:ext>
            </a:extLst>
          </p:cNvPr>
          <p:cNvCxnSpPr>
            <a:cxnSpLocks/>
          </p:cNvCxnSpPr>
          <p:nvPr/>
        </p:nvCxnSpPr>
        <p:spPr>
          <a:xfrm flipV="1">
            <a:off x="1074821" y="4463514"/>
            <a:ext cx="4483017" cy="532701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Rectangle 65">
            <a:extLst>
              <a:ext uri="{FF2B5EF4-FFF2-40B4-BE49-F238E27FC236}">
                <a16:creationId xmlns:a16="http://schemas.microsoft.com/office/drawing/2014/main" id="{D7279888-FD5F-D143-8710-06943BB27FBB}"/>
              </a:ext>
            </a:extLst>
          </p:cNvPr>
          <p:cNvSpPr/>
          <p:nvPr/>
        </p:nvSpPr>
        <p:spPr>
          <a:xfrm>
            <a:off x="450283" y="1753339"/>
            <a:ext cx="3310729" cy="11390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GB" sz="2400" dirty="0">
                <a:latin typeface="Comic Sans MS" panose="030F0702030302020204" pitchFamily="66" charset="0"/>
              </a:rPr>
              <a:t>All lines are tangents to the circle.</a:t>
            </a:r>
          </a:p>
        </p:txBody>
      </p:sp>
      <p:grpSp>
        <p:nvGrpSpPr>
          <p:cNvPr id="69" name="Group 68">
            <a:extLst>
              <a:ext uri="{FF2B5EF4-FFF2-40B4-BE49-F238E27FC236}">
                <a16:creationId xmlns:a16="http://schemas.microsoft.com/office/drawing/2014/main" id="{02F7E848-6111-C8AC-DD7C-22B5142BAFB8}"/>
              </a:ext>
            </a:extLst>
          </p:cNvPr>
          <p:cNvGrpSpPr/>
          <p:nvPr/>
        </p:nvGrpSpPr>
        <p:grpSpPr>
          <a:xfrm>
            <a:off x="4400462" y="4753371"/>
            <a:ext cx="1085958" cy="1269811"/>
            <a:chOff x="4264990" y="4871909"/>
            <a:chExt cx="1085958" cy="1269811"/>
          </a:xfrm>
        </p:grpSpPr>
        <p:cxnSp>
          <p:nvCxnSpPr>
            <p:cNvPr id="70" name="Straight Connector 69">
              <a:extLst>
                <a:ext uri="{FF2B5EF4-FFF2-40B4-BE49-F238E27FC236}">
                  <a16:creationId xmlns:a16="http://schemas.microsoft.com/office/drawing/2014/main" id="{9D0DF80F-E90F-05CC-5336-8693B3F2B877}"/>
                </a:ext>
              </a:extLst>
            </p:cNvPr>
            <p:cNvCxnSpPr>
              <a:cxnSpLocks/>
            </p:cNvCxnSpPr>
            <p:nvPr/>
          </p:nvCxnSpPr>
          <p:spPr>
            <a:xfrm>
              <a:off x="4264990" y="4871909"/>
              <a:ext cx="1085958" cy="1269811"/>
            </a:xfrm>
            <a:prstGeom prst="line">
              <a:avLst/>
            </a:prstGeom>
            <a:ln w="19050">
              <a:solidFill>
                <a:schemeClr val="tx1"/>
              </a:solidFill>
              <a:headEnd type="triangl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1" name="TextBox 70">
                  <a:extLst>
                    <a:ext uri="{FF2B5EF4-FFF2-40B4-BE49-F238E27FC236}">
                      <a16:creationId xmlns:a16="http://schemas.microsoft.com/office/drawing/2014/main" id="{A9BA93FA-6006-3612-CF0C-F4AE8379F6A8}"/>
                    </a:ext>
                  </a:extLst>
                </p:cNvPr>
                <p:cNvSpPr txBox="1"/>
                <p:nvPr/>
              </p:nvSpPr>
              <p:spPr>
                <a:xfrm>
                  <a:off x="4451390" y="5140364"/>
                  <a:ext cx="505267" cy="584775"/>
                </a:xfrm>
                <a:prstGeom prst="rect">
                  <a:avLst/>
                </a:prstGeom>
                <a:solidFill>
                  <a:schemeClr val="bg1"/>
                </a:solidFill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3200" b="0" i="1" dirty="0" smtClean="0">
                            <a:latin typeface="Cambria Math" panose="02040503050406030204" pitchFamily="18" charset="0"/>
                          </a:rPr>
                          <m:t>5</m:t>
                        </m:r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71" name="TextBox 70">
                  <a:extLst>
                    <a:ext uri="{FF2B5EF4-FFF2-40B4-BE49-F238E27FC236}">
                      <a16:creationId xmlns:a16="http://schemas.microsoft.com/office/drawing/2014/main" id="{A9BA93FA-6006-3612-CF0C-F4AE8379F6A8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451390" y="5140364"/>
                  <a:ext cx="505267" cy="584775"/>
                </a:xfrm>
                <a:prstGeom prst="rect">
                  <a:avLst/>
                </a:prstGeom>
                <a:blipFill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72" name="Group 71">
            <a:extLst>
              <a:ext uri="{FF2B5EF4-FFF2-40B4-BE49-F238E27FC236}">
                <a16:creationId xmlns:a16="http://schemas.microsoft.com/office/drawing/2014/main" id="{88FA7116-584F-EAA8-B65D-26A274FC3AC8}"/>
              </a:ext>
            </a:extLst>
          </p:cNvPr>
          <p:cNvGrpSpPr/>
          <p:nvPr/>
        </p:nvGrpSpPr>
        <p:grpSpPr>
          <a:xfrm>
            <a:off x="1016419" y="1527793"/>
            <a:ext cx="4979346" cy="3302364"/>
            <a:chOff x="1016419" y="1527793"/>
            <a:chExt cx="4979346" cy="3302364"/>
          </a:xfrm>
        </p:grpSpPr>
        <p:cxnSp>
          <p:nvCxnSpPr>
            <p:cNvPr id="73" name="Straight Connector 72">
              <a:extLst>
                <a:ext uri="{FF2B5EF4-FFF2-40B4-BE49-F238E27FC236}">
                  <a16:creationId xmlns:a16="http://schemas.microsoft.com/office/drawing/2014/main" id="{C7058565-7B55-9518-0038-D33747DC3C4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016419" y="1527793"/>
              <a:ext cx="4979346" cy="3302364"/>
            </a:xfrm>
            <a:prstGeom prst="line">
              <a:avLst/>
            </a:prstGeom>
            <a:ln w="19050">
              <a:solidFill>
                <a:schemeClr val="tx1"/>
              </a:solidFill>
              <a:miter lim="800000"/>
              <a:headEnd type="triangl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4" name="TextBox 73">
                  <a:extLst>
                    <a:ext uri="{FF2B5EF4-FFF2-40B4-BE49-F238E27FC236}">
                      <a16:creationId xmlns:a16="http://schemas.microsoft.com/office/drawing/2014/main" id="{730F3125-E76D-B2D4-FE94-71E99A805CFD}"/>
                    </a:ext>
                  </a:extLst>
                </p:cNvPr>
                <p:cNvSpPr txBox="1"/>
                <p:nvPr/>
              </p:nvSpPr>
              <p:spPr>
                <a:xfrm>
                  <a:off x="3171844" y="2768049"/>
                  <a:ext cx="732893" cy="584775"/>
                </a:xfrm>
                <a:prstGeom prst="rect">
                  <a:avLst/>
                </a:prstGeom>
                <a:solidFill>
                  <a:schemeClr val="bg1"/>
                </a:solidFill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3200" b="0" i="1" dirty="0" smtClean="0">
                            <a:latin typeface="Cambria Math" panose="02040503050406030204" pitchFamily="18" charset="0"/>
                          </a:rPr>
                          <m:t>11</m:t>
                        </m:r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74" name="TextBox 73">
                  <a:extLst>
                    <a:ext uri="{FF2B5EF4-FFF2-40B4-BE49-F238E27FC236}">
                      <a16:creationId xmlns:a16="http://schemas.microsoft.com/office/drawing/2014/main" id="{730F3125-E76D-B2D4-FE94-71E99A805CFD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171844" y="2768049"/>
                  <a:ext cx="732893" cy="584775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46BA5F0E-9A56-2CB2-20D4-CD05709304C3}"/>
              </a:ext>
            </a:extLst>
          </p:cNvPr>
          <p:cNvCxnSpPr>
            <a:cxnSpLocks/>
          </p:cNvCxnSpPr>
          <p:nvPr/>
        </p:nvCxnSpPr>
        <p:spPr>
          <a:xfrm flipV="1">
            <a:off x="1107129" y="1685925"/>
            <a:ext cx="4979346" cy="3302364"/>
          </a:xfrm>
          <a:prstGeom prst="line">
            <a:avLst/>
          </a:prstGeom>
          <a:ln w="38100">
            <a:solidFill>
              <a:schemeClr val="tx1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C9DEEF89-2AAE-FA21-65F0-1798D06E9CBA}"/>
              </a:ext>
            </a:extLst>
          </p:cNvPr>
          <p:cNvCxnSpPr>
            <a:cxnSpLocks/>
          </p:cNvCxnSpPr>
          <p:nvPr/>
        </p:nvCxnSpPr>
        <p:spPr>
          <a:xfrm>
            <a:off x="3771900" y="3689422"/>
            <a:ext cx="1864249" cy="2179867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tangle 1">
            <a:extLst>
              <a:ext uri="{FF2B5EF4-FFF2-40B4-BE49-F238E27FC236}">
                <a16:creationId xmlns:a16="http://schemas.microsoft.com/office/drawing/2014/main" id="{D773272F-2607-83CC-1741-242D58CA9956}"/>
              </a:ext>
            </a:extLst>
          </p:cNvPr>
          <p:cNvSpPr/>
          <p:nvPr/>
        </p:nvSpPr>
        <p:spPr>
          <a:xfrm>
            <a:off x="387155" y="300220"/>
            <a:ext cx="99097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GB" sz="2000" b="1" dirty="0">
                <a:latin typeface="Bradley Hand ITC" panose="03070402050302030203" pitchFamily="66" charset="0"/>
              </a:rPr>
              <a:t>SIC_94</a:t>
            </a:r>
          </a:p>
        </p:txBody>
      </p:sp>
    </p:spTree>
    <p:extLst>
      <p:ext uri="{BB962C8B-B14F-4D97-AF65-F5344CB8AC3E}">
        <p14:creationId xmlns:p14="http://schemas.microsoft.com/office/powerpoint/2010/main" val="21377750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EBF3AA2C-07BF-3C58-A22F-F9BD24A7197A}"/>
              </a:ext>
            </a:extLst>
          </p:cNvPr>
          <p:cNvSpPr/>
          <p:nvPr/>
        </p:nvSpPr>
        <p:spPr>
          <a:xfrm>
            <a:off x="450283" y="678072"/>
            <a:ext cx="8243434" cy="5850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GB" sz="2400" dirty="0">
                <a:latin typeface="Comic Sans MS" panose="030F0702030302020204" pitchFamily="66" charset="0"/>
              </a:rPr>
              <a:t>Find the perimeter of the arrowhead quadrilateral.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DC9D58D-48AF-B964-91FB-0217FF257212}"/>
              </a:ext>
            </a:extLst>
          </p:cNvPr>
          <p:cNvSpPr txBox="1"/>
          <p:nvPr/>
        </p:nvSpPr>
        <p:spPr>
          <a:xfrm>
            <a:off x="412955" y="152400"/>
            <a:ext cx="837708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latin typeface="Comic Sans MS" panose="030F0702030302020204" pitchFamily="66" charset="0"/>
              </a:rPr>
              <a:t>Arrowhead Perimeter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4A784EA2-3566-A78D-EC2B-120D222F5F8D}"/>
              </a:ext>
            </a:extLst>
          </p:cNvPr>
          <p:cNvSpPr txBox="1"/>
          <p:nvPr/>
        </p:nvSpPr>
        <p:spPr>
          <a:xfrm>
            <a:off x="309759" y="6179928"/>
            <a:ext cx="257960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>
                <a:latin typeface="Comic Sans MS" panose="030F0702030302020204" pitchFamily="66" charset="0"/>
              </a:rPr>
              <a:t>(not drawn to scale)</a:t>
            </a:r>
          </a:p>
        </p:txBody>
      </p:sp>
      <p:sp>
        <p:nvSpPr>
          <p:cNvPr id="34" name="Oval 33">
            <a:extLst>
              <a:ext uri="{FF2B5EF4-FFF2-40B4-BE49-F238E27FC236}">
                <a16:creationId xmlns:a16="http://schemas.microsoft.com/office/drawing/2014/main" id="{0A6EFFEB-25D9-6D08-41F5-FDF6FEA22C3F}"/>
              </a:ext>
            </a:extLst>
          </p:cNvPr>
          <p:cNvSpPr/>
          <p:nvPr/>
        </p:nvSpPr>
        <p:spPr>
          <a:xfrm>
            <a:off x="4000500" y="2657475"/>
            <a:ext cx="1857375" cy="1857375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000E4049-42EA-D39D-A10C-57123CD2CFD2}"/>
              </a:ext>
            </a:extLst>
          </p:cNvPr>
          <p:cNvCxnSpPr>
            <a:cxnSpLocks/>
          </p:cNvCxnSpPr>
          <p:nvPr/>
        </p:nvCxnSpPr>
        <p:spPr>
          <a:xfrm flipV="1">
            <a:off x="5636149" y="1676399"/>
            <a:ext cx="450326" cy="4212000"/>
          </a:xfrm>
          <a:prstGeom prst="line">
            <a:avLst/>
          </a:prstGeom>
          <a:ln w="38100">
            <a:solidFill>
              <a:schemeClr val="tx1"/>
            </a:solidFill>
            <a:miter lim="800000"/>
            <a:headEnd type="none" w="sm" len="sm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90EE5E8B-B374-7561-C697-4712F2AA03E7}"/>
              </a:ext>
            </a:extLst>
          </p:cNvPr>
          <p:cNvCxnSpPr>
            <a:cxnSpLocks/>
          </p:cNvCxnSpPr>
          <p:nvPr/>
        </p:nvCxnSpPr>
        <p:spPr>
          <a:xfrm flipV="1">
            <a:off x="1074821" y="4463514"/>
            <a:ext cx="4483017" cy="532701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Rectangle 65">
            <a:extLst>
              <a:ext uri="{FF2B5EF4-FFF2-40B4-BE49-F238E27FC236}">
                <a16:creationId xmlns:a16="http://schemas.microsoft.com/office/drawing/2014/main" id="{D7279888-FD5F-D143-8710-06943BB27FBB}"/>
              </a:ext>
            </a:extLst>
          </p:cNvPr>
          <p:cNvSpPr/>
          <p:nvPr/>
        </p:nvSpPr>
        <p:spPr>
          <a:xfrm>
            <a:off x="450283" y="1753339"/>
            <a:ext cx="3310729" cy="11390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GB" sz="2400" dirty="0">
                <a:latin typeface="Comic Sans MS" panose="030F0702030302020204" pitchFamily="66" charset="0"/>
              </a:rPr>
              <a:t>All lines are tangents to the circle.</a:t>
            </a:r>
          </a:p>
        </p:txBody>
      </p:sp>
      <p:grpSp>
        <p:nvGrpSpPr>
          <p:cNvPr id="69" name="Group 68">
            <a:extLst>
              <a:ext uri="{FF2B5EF4-FFF2-40B4-BE49-F238E27FC236}">
                <a16:creationId xmlns:a16="http://schemas.microsoft.com/office/drawing/2014/main" id="{02F7E848-6111-C8AC-DD7C-22B5142BAFB8}"/>
              </a:ext>
            </a:extLst>
          </p:cNvPr>
          <p:cNvGrpSpPr/>
          <p:nvPr/>
        </p:nvGrpSpPr>
        <p:grpSpPr>
          <a:xfrm>
            <a:off x="4400462" y="4753371"/>
            <a:ext cx="1085958" cy="1269811"/>
            <a:chOff x="4264990" y="4871909"/>
            <a:chExt cx="1085958" cy="1269811"/>
          </a:xfrm>
        </p:grpSpPr>
        <p:cxnSp>
          <p:nvCxnSpPr>
            <p:cNvPr id="70" name="Straight Connector 69">
              <a:extLst>
                <a:ext uri="{FF2B5EF4-FFF2-40B4-BE49-F238E27FC236}">
                  <a16:creationId xmlns:a16="http://schemas.microsoft.com/office/drawing/2014/main" id="{9D0DF80F-E90F-05CC-5336-8693B3F2B877}"/>
                </a:ext>
              </a:extLst>
            </p:cNvPr>
            <p:cNvCxnSpPr>
              <a:cxnSpLocks/>
            </p:cNvCxnSpPr>
            <p:nvPr/>
          </p:nvCxnSpPr>
          <p:spPr>
            <a:xfrm>
              <a:off x="4264990" y="4871909"/>
              <a:ext cx="1085958" cy="1269811"/>
            </a:xfrm>
            <a:prstGeom prst="line">
              <a:avLst/>
            </a:prstGeom>
            <a:ln w="19050">
              <a:solidFill>
                <a:schemeClr val="tx1"/>
              </a:solidFill>
              <a:headEnd type="triangl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1" name="TextBox 70">
                  <a:extLst>
                    <a:ext uri="{FF2B5EF4-FFF2-40B4-BE49-F238E27FC236}">
                      <a16:creationId xmlns:a16="http://schemas.microsoft.com/office/drawing/2014/main" id="{A9BA93FA-6006-3612-CF0C-F4AE8379F6A8}"/>
                    </a:ext>
                  </a:extLst>
                </p:cNvPr>
                <p:cNvSpPr txBox="1"/>
                <p:nvPr/>
              </p:nvSpPr>
              <p:spPr>
                <a:xfrm>
                  <a:off x="4451390" y="5140364"/>
                  <a:ext cx="505267" cy="584775"/>
                </a:xfrm>
                <a:prstGeom prst="rect">
                  <a:avLst/>
                </a:prstGeom>
                <a:solidFill>
                  <a:schemeClr val="bg1"/>
                </a:solidFill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3200" b="0" i="1" dirty="0" smtClean="0">
                            <a:latin typeface="Cambria Math" panose="02040503050406030204" pitchFamily="18" charset="0"/>
                          </a:rPr>
                          <m:t>6</m:t>
                        </m:r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71" name="TextBox 70">
                  <a:extLst>
                    <a:ext uri="{FF2B5EF4-FFF2-40B4-BE49-F238E27FC236}">
                      <a16:creationId xmlns:a16="http://schemas.microsoft.com/office/drawing/2014/main" id="{A9BA93FA-6006-3612-CF0C-F4AE8379F6A8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451390" y="5140364"/>
                  <a:ext cx="505267" cy="584775"/>
                </a:xfrm>
                <a:prstGeom prst="rect">
                  <a:avLst/>
                </a:prstGeom>
                <a:blipFill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72" name="Group 71">
            <a:extLst>
              <a:ext uri="{FF2B5EF4-FFF2-40B4-BE49-F238E27FC236}">
                <a16:creationId xmlns:a16="http://schemas.microsoft.com/office/drawing/2014/main" id="{88FA7116-584F-EAA8-B65D-26A274FC3AC8}"/>
              </a:ext>
            </a:extLst>
          </p:cNvPr>
          <p:cNvGrpSpPr/>
          <p:nvPr/>
        </p:nvGrpSpPr>
        <p:grpSpPr>
          <a:xfrm>
            <a:off x="1016419" y="1527793"/>
            <a:ext cx="4979346" cy="3302364"/>
            <a:chOff x="1016419" y="1527793"/>
            <a:chExt cx="4979346" cy="3302364"/>
          </a:xfrm>
        </p:grpSpPr>
        <p:cxnSp>
          <p:nvCxnSpPr>
            <p:cNvPr id="73" name="Straight Connector 72">
              <a:extLst>
                <a:ext uri="{FF2B5EF4-FFF2-40B4-BE49-F238E27FC236}">
                  <a16:creationId xmlns:a16="http://schemas.microsoft.com/office/drawing/2014/main" id="{C7058565-7B55-9518-0038-D33747DC3C4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016419" y="1527793"/>
              <a:ext cx="4979346" cy="3302364"/>
            </a:xfrm>
            <a:prstGeom prst="line">
              <a:avLst/>
            </a:prstGeom>
            <a:ln w="19050">
              <a:solidFill>
                <a:schemeClr val="tx1"/>
              </a:solidFill>
              <a:miter lim="800000"/>
              <a:headEnd type="triangl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4" name="TextBox 73">
                  <a:extLst>
                    <a:ext uri="{FF2B5EF4-FFF2-40B4-BE49-F238E27FC236}">
                      <a16:creationId xmlns:a16="http://schemas.microsoft.com/office/drawing/2014/main" id="{730F3125-E76D-B2D4-FE94-71E99A805CFD}"/>
                    </a:ext>
                  </a:extLst>
                </p:cNvPr>
                <p:cNvSpPr txBox="1"/>
                <p:nvPr/>
              </p:nvSpPr>
              <p:spPr>
                <a:xfrm>
                  <a:off x="3171844" y="2768049"/>
                  <a:ext cx="732893" cy="584775"/>
                </a:xfrm>
                <a:prstGeom prst="rect">
                  <a:avLst/>
                </a:prstGeom>
                <a:solidFill>
                  <a:schemeClr val="bg1"/>
                </a:solidFill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3200" b="0" i="1" dirty="0" smtClean="0">
                            <a:latin typeface="Cambria Math" panose="02040503050406030204" pitchFamily="18" charset="0"/>
                          </a:rPr>
                          <m:t>11</m:t>
                        </m:r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74" name="TextBox 73">
                  <a:extLst>
                    <a:ext uri="{FF2B5EF4-FFF2-40B4-BE49-F238E27FC236}">
                      <a16:creationId xmlns:a16="http://schemas.microsoft.com/office/drawing/2014/main" id="{730F3125-E76D-B2D4-FE94-71E99A805CFD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171844" y="2768049"/>
                  <a:ext cx="732893" cy="584775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46BA5F0E-9A56-2CB2-20D4-CD05709304C3}"/>
              </a:ext>
            </a:extLst>
          </p:cNvPr>
          <p:cNvCxnSpPr>
            <a:cxnSpLocks/>
          </p:cNvCxnSpPr>
          <p:nvPr/>
        </p:nvCxnSpPr>
        <p:spPr>
          <a:xfrm flipV="1">
            <a:off x="1107129" y="1685925"/>
            <a:ext cx="4979346" cy="3302364"/>
          </a:xfrm>
          <a:prstGeom prst="line">
            <a:avLst/>
          </a:prstGeom>
          <a:ln w="38100">
            <a:solidFill>
              <a:schemeClr val="tx1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C9DEEF89-2AAE-FA21-65F0-1798D06E9CBA}"/>
              </a:ext>
            </a:extLst>
          </p:cNvPr>
          <p:cNvCxnSpPr>
            <a:cxnSpLocks/>
          </p:cNvCxnSpPr>
          <p:nvPr/>
        </p:nvCxnSpPr>
        <p:spPr>
          <a:xfrm>
            <a:off x="3771900" y="3689422"/>
            <a:ext cx="1864249" cy="2179867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tangle 1">
            <a:extLst>
              <a:ext uri="{FF2B5EF4-FFF2-40B4-BE49-F238E27FC236}">
                <a16:creationId xmlns:a16="http://schemas.microsoft.com/office/drawing/2014/main" id="{91A5C2C0-AC67-9222-B146-3C6E08B9539D}"/>
              </a:ext>
            </a:extLst>
          </p:cNvPr>
          <p:cNvSpPr/>
          <p:nvPr/>
        </p:nvSpPr>
        <p:spPr>
          <a:xfrm>
            <a:off x="387155" y="300220"/>
            <a:ext cx="99097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GB" sz="2000" b="1" dirty="0">
                <a:latin typeface="Bradley Hand ITC" panose="03070402050302030203" pitchFamily="66" charset="0"/>
              </a:rPr>
              <a:t>SIC_94</a:t>
            </a:r>
          </a:p>
        </p:txBody>
      </p:sp>
    </p:spTree>
    <p:extLst>
      <p:ext uri="{BB962C8B-B14F-4D97-AF65-F5344CB8AC3E}">
        <p14:creationId xmlns:p14="http://schemas.microsoft.com/office/powerpoint/2010/main" val="33496832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EBF3AA2C-07BF-3C58-A22F-F9BD24A7197A}"/>
              </a:ext>
            </a:extLst>
          </p:cNvPr>
          <p:cNvSpPr/>
          <p:nvPr/>
        </p:nvSpPr>
        <p:spPr>
          <a:xfrm>
            <a:off x="450283" y="678072"/>
            <a:ext cx="8243434" cy="5850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GB" sz="2400" dirty="0">
                <a:latin typeface="Comic Sans MS" panose="030F0702030302020204" pitchFamily="66" charset="0"/>
              </a:rPr>
              <a:t>Find the perimeter of the arrowhead quadrilateral.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DC9D58D-48AF-B964-91FB-0217FF257212}"/>
              </a:ext>
            </a:extLst>
          </p:cNvPr>
          <p:cNvSpPr txBox="1"/>
          <p:nvPr/>
        </p:nvSpPr>
        <p:spPr>
          <a:xfrm>
            <a:off x="412955" y="152400"/>
            <a:ext cx="837708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latin typeface="Comic Sans MS" panose="030F0702030302020204" pitchFamily="66" charset="0"/>
              </a:rPr>
              <a:t>Arrowhead Perimeter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4A784EA2-3566-A78D-EC2B-120D222F5F8D}"/>
              </a:ext>
            </a:extLst>
          </p:cNvPr>
          <p:cNvSpPr txBox="1"/>
          <p:nvPr/>
        </p:nvSpPr>
        <p:spPr>
          <a:xfrm>
            <a:off x="309759" y="6179928"/>
            <a:ext cx="257960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>
                <a:latin typeface="Comic Sans MS" panose="030F0702030302020204" pitchFamily="66" charset="0"/>
              </a:rPr>
              <a:t>(not drawn to scale)</a:t>
            </a:r>
          </a:p>
        </p:txBody>
      </p:sp>
      <p:sp>
        <p:nvSpPr>
          <p:cNvPr id="34" name="Oval 33">
            <a:extLst>
              <a:ext uri="{FF2B5EF4-FFF2-40B4-BE49-F238E27FC236}">
                <a16:creationId xmlns:a16="http://schemas.microsoft.com/office/drawing/2014/main" id="{0A6EFFEB-25D9-6D08-41F5-FDF6FEA22C3F}"/>
              </a:ext>
            </a:extLst>
          </p:cNvPr>
          <p:cNvSpPr/>
          <p:nvPr/>
        </p:nvSpPr>
        <p:spPr>
          <a:xfrm>
            <a:off x="4000500" y="2657475"/>
            <a:ext cx="1857375" cy="1857375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000E4049-42EA-D39D-A10C-57123CD2CFD2}"/>
              </a:ext>
            </a:extLst>
          </p:cNvPr>
          <p:cNvCxnSpPr>
            <a:cxnSpLocks/>
          </p:cNvCxnSpPr>
          <p:nvPr/>
        </p:nvCxnSpPr>
        <p:spPr>
          <a:xfrm flipV="1">
            <a:off x="5636149" y="1676399"/>
            <a:ext cx="450326" cy="4212000"/>
          </a:xfrm>
          <a:prstGeom prst="line">
            <a:avLst/>
          </a:prstGeom>
          <a:ln w="38100">
            <a:solidFill>
              <a:schemeClr val="tx1"/>
            </a:solidFill>
            <a:miter lim="800000"/>
            <a:headEnd type="none" w="sm" len="sm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90EE5E8B-B374-7561-C697-4712F2AA03E7}"/>
              </a:ext>
            </a:extLst>
          </p:cNvPr>
          <p:cNvCxnSpPr>
            <a:cxnSpLocks/>
          </p:cNvCxnSpPr>
          <p:nvPr/>
        </p:nvCxnSpPr>
        <p:spPr>
          <a:xfrm flipV="1">
            <a:off x="1074821" y="4463514"/>
            <a:ext cx="4483017" cy="532701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Rectangle 65">
            <a:extLst>
              <a:ext uri="{FF2B5EF4-FFF2-40B4-BE49-F238E27FC236}">
                <a16:creationId xmlns:a16="http://schemas.microsoft.com/office/drawing/2014/main" id="{D7279888-FD5F-D143-8710-06943BB27FBB}"/>
              </a:ext>
            </a:extLst>
          </p:cNvPr>
          <p:cNvSpPr/>
          <p:nvPr/>
        </p:nvSpPr>
        <p:spPr>
          <a:xfrm>
            <a:off x="450283" y="1753339"/>
            <a:ext cx="3310729" cy="11390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GB" sz="2400" dirty="0">
                <a:latin typeface="Comic Sans MS" panose="030F0702030302020204" pitchFamily="66" charset="0"/>
              </a:rPr>
              <a:t>All lines are tangents to the circle.</a:t>
            </a:r>
          </a:p>
        </p:txBody>
      </p:sp>
      <p:grpSp>
        <p:nvGrpSpPr>
          <p:cNvPr id="69" name="Group 68">
            <a:extLst>
              <a:ext uri="{FF2B5EF4-FFF2-40B4-BE49-F238E27FC236}">
                <a16:creationId xmlns:a16="http://schemas.microsoft.com/office/drawing/2014/main" id="{02F7E848-6111-C8AC-DD7C-22B5142BAFB8}"/>
              </a:ext>
            </a:extLst>
          </p:cNvPr>
          <p:cNvGrpSpPr/>
          <p:nvPr/>
        </p:nvGrpSpPr>
        <p:grpSpPr>
          <a:xfrm>
            <a:off x="4400462" y="4753371"/>
            <a:ext cx="1085958" cy="1269811"/>
            <a:chOff x="4264990" y="4871909"/>
            <a:chExt cx="1085958" cy="1269811"/>
          </a:xfrm>
        </p:grpSpPr>
        <p:cxnSp>
          <p:nvCxnSpPr>
            <p:cNvPr id="70" name="Straight Connector 69">
              <a:extLst>
                <a:ext uri="{FF2B5EF4-FFF2-40B4-BE49-F238E27FC236}">
                  <a16:creationId xmlns:a16="http://schemas.microsoft.com/office/drawing/2014/main" id="{9D0DF80F-E90F-05CC-5336-8693B3F2B877}"/>
                </a:ext>
              </a:extLst>
            </p:cNvPr>
            <p:cNvCxnSpPr>
              <a:cxnSpLocks/>
            </p:cNvCxnSpPr>
            <p:nvPr/>
          </p:nvCxnSpPr>
          <p:spPr>
            <a:xfrm>
              <a:off x="4264990" y="4871909"/>
              <a:ext cx="1085958" cy="1269811"/>
            </a:xfrm>
            <a:prstGeom prst="line">
              <a:avLst/>
            </a:prstGeom>
            <a:ln w="19050">
              <a:solidFill>
                <a:schemeClr val="tx1"/>
              </a:solidFill>
              <a:headEnd type="triangl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1" name="TextBox 70">
                  <a:extLst>
                    <a:ext uri="{FF2B5EF4-FFF2-40B4-BE49-F238E27FC236}">
                      <a16:creationId xmlns:a16="http://schemas.microsoft.com/office/drawing/2014/main" id="{A9BA93FA-6006-3612-CF0C-F4AE8379F6A8}"/>
                    </a:ext>
                  </a:extLst>
                </p:cNvPr>
                <p:cNvSpPr txBox="1"/>
                <p:nvPr/>
              </p:nvSpPr>
              <p:spPr>
                <a:xfrm>
                  <a:off x="4451390" y="5140364"/>
                  <a:ext cx="505267" cy="584775"/>
                </a:xfrm>
                <a:prstGeom prst="rect">
                  <a:avLst/>
                </a:prstGeom>
                <a:solidFill>
                  <a:schemeClr val="bg1"/>
                </a:solidFill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3200" b="0" i="1" dirty="0" smtClean="0">
                            <a:latin typeface="Cambria Math" panose="02040503050406030204" pitchFamily="18" charset="0"/>
                          </a:rPr>
                          <m:t>5</m:t>
                        </m:r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71" name="TextBox 70">
                  <a:extLst>
                    <a:ext uri="{FF2B5EF4-FFF2-40B4-BE49-F238E27FC236}">
                      <a16:creationId xmlns:a16="http://schemas.microsoft.com/office/drawing/2014/main" id="{A9BA93FA-6006-3612-CF0C-F4AE8379F6A8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451390" y="5140364"/>
                  <a:ext cx="505267" cy="584775"/>
                </a:xfrm>
                <a:prstGeom prst="rect">
                  <a:avLst/>
                </a:prstGeom>
                <a:blipFill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72" name="Group 71">
            <a:extLst>
              <a:ext uri="{FF2B5EF4-FFF2-40B4-BE49-F238E27FC236}">
                <a16:creationId xmlns:a16="http://schemas.microsoft.com/office/drawing/2014/main" id="{88FA7116-584F-EAA8-B65D-26A274FC3AC8}"/>
              </a:ext>
            </a:extLst>
          </p:cNvPr>
          <p:cNvGrpSpPr/>
          <p:nvPr/>
        </p:nvGrpSpPr>
        <p:grpSpPr>
          <a:xfrm>
            <a:off x="1016419" y="1527793"/>
            <a:ext cx="4979346" cy="3302364"/>
            <a:chOff x="1016419" y="1527793"/>
            <a:chExt cx="4979346" cy="3302364"/>
          </a:xfrm>
        </p:grpSpPr>
        <p:cxnSp>
          <p:nvCxnSpPr>
            <p:cNvPr id="73" name="Straight Connector 72">
              <a:extLst>
                <a:ext uri="{FF2B5EF4-FFF2-40B4-BE49-F238E27FC236}">
                  <a16:creationId xmlns:a16="http://schemas.microsoft.com/office/drawing/2014/main" id="{C7058565-7B55-9518-0038-D33747DC3C4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016419" y="1527793"/>
              <a:ext cx="4979346" cy="3302364"/>
            </a:xfrm>
            <a:prstGeom prst="line">
              <a:avLst/>
            </a:prstGeom>
            <a:ln w="19050">
              <a:solidFill>
                <a:schemeClr val="tx1"/>
              </a:solidFill>
              <a:miter lim="800000"/>
              <a:headEnd type="triangl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4" name="TextBox 73">
                  <a:extLst>
                    <a:ext uri="{FF2B5EF4-FFF2-40B4-BE49-F238E27FC236}">
                      <a16:creationId xmlns:a16="http://schemas.microsoft.com/office/drawing/2014/main" id="{730F3125-E76D-B2D4-FE94-71E99A805CFD}"/>
                    </a:ext>
                  </a:extLst>
                </p:cNvPr>
                <p:cNvSpPr txBox="1"/>
                <p:nvPr/>
              </p:nvSpPr>
              <p:spPr>
                <a:xfrm>
                  <a:off x="3171844" y="2734181"/>
                  <a:ext cx="729687" cy="584775"/>
                </a:xfrm>
                <a:prstGeom prst="rect">
                  <a:avLst/>
                </a:prstGeom>
                <a:solidFill>
                  <a:schemeClr val="bg1"/>
                </a:solidFill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3200" b="0" i="1" dirty="0" smtClean="0">
                            <a:latin typeface="Cambria Math" panose="02040503050406030204" pitchFamily="18" charset="0"/>
                          </a:rPr>
                          <m:t>12</m:t>
                        </m:r>
                      </m:oMath>
                    </m:oMathPara>
                  </a14:m>
                  <a:endParaRPr lang="en-GB" sz="3200" b="0" i="1" dirty="0">
                    <a:latin typeface="Cambria Math" panose="02040503050406030204" pitchFamily="18" charset="0"/>
                  </a:endParaRPr>
                </a:p>
              </p:txBody>
            </p:sp>
          </mc:Choice>
          <mc:Fallback xmlns="">
            <p:sp>
              <p:nvSpPr>
                <p:cNvPr id="74" name="TextBox 73">
                  <a:extLst>
                    <a:ext uri="{FF2B5EF4-FFF2-40B4-BE49-F238E27FC236}">
                      <a16:creationId xmlns:a16="http://schemas.microsoft.com/office/drawing/2014/main" id="{730F3125-E76D-B2D4-FE94-71E99A805CFD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171844" y="2734181"/>
                  <a:ext cx="729687" cy="584775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46BA5F0E-9A56-2CB2-20D4-CD05709304C3}"/>
              </a:ext>
            </a:extLst>
          </p:cNvPr>
          <p:cNvCxnSpPr>
            <a:cxnSpLocks/>
          </p:cNvCxnSpPr>
          <p:nvPr/>
        </p:nvCxnSpPr>
        <p:spPr>
          <a:xfrm flipV="1">
            <a:off x="1107129" y="1685925"/>
            <a:ext cx="4979346" cy="3302364"/>
          </a:xfrm>
          <a:prstGeom prst="line">
            <a:avLst/>
          </a:prstGeom>
          <a:ln w="38100">
            <a:solidFill>
              <a:schemeClr val="tx1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C9DEEF89-2AAE-FA21-65F0-1798D06E9CBA}"/>
              </a:ext>
            </a:extLst>
          </p:cNvPr>
          <p:cNvCxnSpPr>
            <a:cxnSpLocks/>
          </p:cNvCxnSpPr>
          <p:nvPr/>
        </p:nvCxnSpPr>
        <p:spPr>
          <a:xfrm>
            <a:off x="3771900" y="3689422"/>
            <a:ext cx="1864249" cy="2179867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tangle 1">
            <a:extLst>
              <a:ext uri="{FF2B5EF4-FFF2-40B4-BE49-F238E27FC236}">
                <a16:creationId xmlns:a16="http://schemas.microsoft.com/office/drawing/2014/main" id="{5AC972CF-EF58-F7C6-1CE7-CA822A7416B9}"/>
              </a:ext>
            </a:extLst>
          </p:cNvPr>
          <p:cNvSpPr/>
          <p:nvPr/>
        </p:nvSpPr>
        <p:spPr>
          <a:xfrm>
            <a:off x="387155" y="300220"/>
            <a:ext cx="99097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GB" sz="2000" b="1" dirty="0">
                <a:latin typeface="Bradley Hand ITC" panose="03070402050302030203" pitchFamily="66" charset="0"/>
              </a:rPr>
              <a:t>SIC_94</a:t>
            </a:r>
          </a:p>
        </p:txBody>
      </p:sp>
    </p:spTree>
    <p:extLst>
      <p:ext uri="{BB962C8B-B14F-4D97-AF65-F5344CB8AC3E}">
        <p14:creationId xmlns:p14="http://schemas.microsoft.com/office/powerpoint/2010/main" val="4830880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EBF3AA2C-07BF-3C58-A22F-F9BD24A7197A}"/>
              </a:ext>
            </a:extLst>
          </p:cNvPr>
          <p:cNvSpPr/>
          <p:nvPr/>
        </p:nvSpPr>
        <p:spPr>
          <a:xfrm>
            <a:off x="450283" y="678072"/>
            <a:ext cx="8243434" cy="5850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GB" sz="2400" dirty="0">
                <a:latin typeface="Comic Sans MS" panose="030F0702030302020204" pitchFamily="66" charset="0"/>
              </a:rPr>
              <a:t>Find the perimeter of the arrowhead quadrilateral.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DC9D58D-48AF-B964-91FB-0217FF257212}"/>
              </a:ext>
            </a:extLst>
          </p:cNvPr>
          <p:cNvSpPr txBox="1"/>
          <p:nvPr/>
        </p:nvSpPr>
        <p:spPr>
          <a:xfrm>
            <a:off x="412955" y="152400"/>
            <a:ext cx="837708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latin typeface="Comic Sans MS" panose="030F0702030302020204" pitchFamily="66" charset="0"/>
              </a:rPr>
              <a:t>Arrowhead Perimeter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4A784EA2-3566-A78D-EC2B-120D222F5F8D}"/>
              </a:ext>
            </a:extLst>
          </p:cNvPr>
          <p:cNvSpPr txBox="1"/>
          <p:nvPr/>
        </p:nvSpPr>
        <p:spPr>
          <a:xfrm>
            <a:off x="309759" y="6179928"/>
            <a:ext cx="257960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>
                <a:latin typeface="Comic Sans MS" panose="030F0702030302020204" pitchFamily="66" charset="0"/>
              </a:rPr>
              <a:t>(not drawn to scale)</a:t>
            </a:r>
          </a:p>
        </p:txBody>
      </p:sp>
      <p:sp>
        <p:nvSpPr>
          <p:cNvPr id="34" name="Oval 33">
            <a:extLst>
              <a:ext uri="{FF2B5EF4-FFF2-40B4-BE49-F238E27FC236}">
                <a16:creationId xmlns:a16="http://schemas.microsoft.com/office/drawing/2014/main" id="{0A6EFFEB-25D9-6D08-41F5-FDF6FEA22C3F}"/>
              </a:ext>
            </a:extLst>
          </p:cNvPr>
          <p:cNvSpPr/>
          <p:nvPr/>
        </p:nvSpPr>
        <p:spPr>
          <a:xfrm>
            <a:off x="4000500" y="2657475"/>
            <a:ext cx="1857375" cy="1857375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000E4049-42EA-D39D-A10C-57123CD2CFD2}"/>
              </a:ext>
            </a:extLst>
          </p:cNvPr>
          <p:cNvCxnSpPr>
            <a:cxnSpLocks/>
          </p:cNvCxnSpPr>
          <p:nvPr/>
        </p:nvCxnSpPr>
        <p:spPr>
          <a:xfrm flipV="1">
            <a:off x="5636149" y="1676399"/>
            <a:ext cx="450326" cy="4212000"/>
          </a:xfrm>
          <a:prstGeom prst="line">
            <a:avLst/>
          </a:prstGeom>
          <a:ln w="38100">
            <a:solidFill>
              <a:schemeClr val="tx1"/>
            </a:solidFill>
            <a:miter lim="800000"/>
            <a:headEnd type="none" w="sm" len="sm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90EE5E8B-B374-7561-C697-4712F2AA03E7}"/>
              </a:ext>
            </a:extLst>
          </p:cNvPr>
          <p:cNvCxnSpPr>
            <a:cxnSpLocks/>
          </p:cNvCxnSpPr>
          <p:nvPr/>
        </p:nvCxnSpPr>
        <p:spPr>
          <a:xfrm flipV="1">
            <a:off x="1074821" y="4463514"/>
            <a:ext cx="4483017" cy="532701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Rectangle 65">
            <a:extLst>
              <a:ext uri="{FF2B5EF4-FFF2-40B4-BE49-F238E27FC236}">
                <a16:creationId xmlns:a16="http://schemas.microsoft.com/office/drawing/2014/main" id="{D7279888-FD5F-D143-8710-06943BB27FBB}"/>
              </a:ext>
            </a:extLst>
          </p:cNvPr>
          <p:cNvSpPr/>
          <p:nvPr/>
        </p:nvSpPr>
        <p:spPr>
          <a:xfrm>
            <a:off x="450283" y="1753339"/>
            <a:ext cx="3310729" cy="11390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GB" sz="2400" dirty="0">
                <a:latin typeface="Comic Sans MS" panose="030F0702030302020204" pitchFamily="66" charset="0"/>
              </a:rPr>
              <a:t>All lines are tangents to the circle.</a:t>
            </a:r>
          </a:p>
        </p:txBody>
      </p:sp>
      <p:grpSp>
        <p:nvGrpSpPr>
          <p:cNvPr id="69" name="Group 68">
            <a:extLst>
              <a:ext uri="{FF2B5EF4-FFF2-40B4-BE49-F238E27FC236}">
                <a16:creationId xmlns:a16="http://schemas.microsoft.com/office/drawing/2014/main" id="{02F7E848-6111-C8AC-DD7C-22B5142BAFB8}"/>
              </a:ext>
            </a:extLst>
          </p:cNvPr>
          <p:cNvGrpSpPr/>
          <p:nvPr/>
        </p:nvGrpSpPr>
        <p:grpSpPr>
          <a:xfrm>
            <a:off x="4400462" y="4753371"/>
            <a:ext cx="1085958" cy="1269811"/>
            <a:chOff x="4264990" y="4871909"/>
            <a:chExt cx="1085958" cy="1269811"/>
          </a:xfrm>
        </p:grpSpPr>
        <p:cxnSp>
          <p:nvCxnSpPr>
            <p:cNvPr id="70" name="Straight Connector 69">
              <a:extLst>
                <a:ext uri="{FF2B5EF4-FFF2-40B4-BE49-F238E27FC236}">
                  <a16:creationId xmlns:a16="http://schemas.microsoft.com/office/drawing/2014/main" id="{9D0DF80F-E90F-05CC-5336-8693B3F2B877}"/>
                </a:ext>
              </a:extLst>
            </p:cNvPr>
            <p:cNvCxnSpPr>
              <a:cxnSpLocks/>
            </p:cNvCxnSpPr>
            <p:nvPr/>
          </p:nvCxnSpPr>
          <p:spPr>
            <a:xfrm>
              <a:off x="4264990" y="4871909"/>
              <a:ext cx="1085958" cy="1269811"/>
            </a:xfrm>
            <a:prstGeom prst="line">
              <a:avLst/>
            </a:prstGeom>
            <a:ln w="19050">
              <a:solidFill>
                <a:schemeClr val="tx1"/>
              </a:solidFill>
              <a:headEnd type="triangl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1" name="TextBox 70">
                  <a:extLst>
                    <a:ext uri="{FF2B5EF4-FFF2-40B4-BE49-F238E27FC236}">
                      <a16:creationId xmlns:a16="http://schemas.microsoft.com/office/drawing/2014/main" id="{A9BA93FA-6006-3612-CF0C-F4AE8379F6A8}"/>
                    </a:ext>
                  </a:extLst>
                </p:cNvPr>
                <p:cNvSpPr txBox="1"/>
                <p:nvPr/>
              </p:nvSpPr>
              <p:spPr>
                <a:xfrm>
                  <a:off x="4451390" y="5140364"/>
                  <a:ext cx="505267" cy="584775"/>
                </a:xfrm>
                <a:prstGeom prst="rect">
                  <a:avLst/>
                </a:prstGeom>
                <a:solidFill>
                  <a:schemeClr val="bg1"/>
                </a:solidFill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3200" b="0" i="1" dirty="0" smtClean="0">
                            <a:latin typeface="Cambria Math" panose="02040503050406030204" pitchFamily="18" charset="0"/>
                          </a:rPr>
                          <m:t>6</m:t>
                        </m:r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71" name="TextBox 70">
                  <a:extLst>
                    <a:ext uri="{FF2B5EF4-FFF2-40B4-BE49-F238E27FC236}">
                      <a16:creationId xmlns:a16="http://schemas.microsoft.com/office/drawing/2014/main" id="{A9BA93FA-6006-3612-CF0C-F4AE8379F6A8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451390" y="5140364"/>
                  <a:ext cx="505267" cy="584775"/>
                </a:xfrm>
                <a:prstGeom prst="rect">
                  <a:avLst/>
                </a:prstGeom>
                <a:blipFill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72" name="Group 71">
            <a:extLst>
              <a:ext uri="{FF2B5EF4-FFF2-40B4-BE49-F238E27FC236}">
                <a16:creationId xmlns:a16="http://schemas.microsoft.com/office/drawing/2014/main" id="{88FA7116-584F-EAA8-B65D-26A274FC3AC8}"/>
              </a:ext>
            </a:extLst>
          </p:cNvPr>
          <p:cNvGrpSpPr/>
          <p:nvPr/>
        </p:nvGrpSpPr>
        <p:grpSpPr>
          <a:xfrm>
            <a:off x="1016419" y="1527793"/>
            <a:ext cx="4979346" cy="3302364"/>
            <a:chOff x="1016419" y="1527793"/>
            <a:chExt cx="4979346" cy="3302364"/>
          </a:xfrm>
        </p:grpSpPr>
        <p:cxnSp>
          <p:nvCxnSpPr>
            <p:cNvPr id="73" name="Straight Connector 72">
              <a:extLst>
                <a:ext uri="{FF2B5EF4-FFF2-40B4-BE49-F238E27FC236}">
                  <a16:creationId xmlns:a16="http://schemas.microsoft.com/office/drawing/2014/main" id="{C7058565-7B55-9518-0038-D33747DC3C4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016419" y="1527793"/>
              <a:ext cx="4979346" cy="3302364"/>
            </a:xfrm>
            <a:prstGeom prst="line">
              <a:avLst/>
            </a:prstGeom>
            <a:ln w="19050">
              <a:solidFill>
                <a:schemeClr val="tx1"/>
              </a:solidFill>
              <a:miter lim="800000"/>
              <a:headEnd type="triangl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4" name="TextBox 73">
                  <a:extLst>
                    <a:ext uri="{FF2B5EF4-FFF2-40B4-BE49-F238E27FC236}">
                      <a16:creationId xmlns:a16="http://schemas.microsoft.com/office/drawing/2014/main" id="{730F3125-E76D-B2D4-FE94-71E99A805CFD}"/>
                    </a:ext>
                  </a:extLst>
                </p:cNvPr>
                <p:cNvSpPr txBox="1"/>
                <p:nvPr/>
              </p:nvSpPr>
              <p:spPr>
                <a:xfrm>
                  <a:off x="3171844" y="2742648"/>
                  <a:ext cx="732893" cy="584775"/>
                </a:xfrm>
                <a:prstGeom prst="rect">
                  <a:avLst/>
                </a:prstGeom>
                <a:solidFill>
                  <a:schemeClr val="bg1"/>
                </a:solidFill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3200" b="0" i="1" dirty="0" smtClean="0">
                            <a:latin typeface="Cambria Math" panose="02040503050406030204" pitchFamily="18" charset="0"/>
                          </a:rPr>
                          <m:t>12</m:t>
                        </m:r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74" name="TextBox 73">
                  <a:extLst>
                    <a:ext uri="{FF2B5EF4-FFF2-40B4-BE49-F238E27FC236}">
                      <a16:creationId xmlns:a16="http://schemas.microsoft.com/office/drawing/2014/main" id="{730F3125-E76D-B2D4-FE94-71E99A805CFD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171844" y="2742648"/>
                  <a:ext cx="732893" cy="584775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46BA5F0E-9A56-2CB2-20D4-CD05709304C3}"/>
              </a:ext>
            </a:extLst>
          </p:cNvPr>
          <p:cNvCxnSpPr>
            <a:cxnSpLocks/>
          </p:cNvCxnSpPr>
          <p:nvPr/>
        </p:nvCxnSpPr>
        <p:spPr>
          <a:xfrm flipV="1">
            <a:off x="1107129" y="1685925"/>
            <a:ext cx="4979346" cy="3302364"/>
          </a:xfrm>
          <a:prstGeom prst="line">
            <a:avLst/>
          </a:prstGeom>
          <a:ln w="38100">
            <a:solidFill>
              <a:schemeClr val="tx1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C9DEEF89-2AAE-FA21-65F0-1798D06E9CBA}"/>
              </a:ext>
            </a:extLst>
          </p:cNvPr>
          <p:cNvCxnSpPr>
            <a:cxnSpLocks/>
          </p:cNvCxnSpPr>
          <p:nvPr/>
        </p:nvCxnSpPr>
        <p:spPr>
          <a:xfrm>
            <a:off x="3771900" y="3689422"/>
            <a:ext cx="1864249" cy="2179867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tangle 1">
            <a:extLst>
              <a:ext uri="{FF2B5EF4-FFF2-40B4-BE49-F238E27FC236}">
                <a16:creationId xmlns:a16="http://schemas.microsoft.com/office/drawing/2014/main" id="{91A6C510-F9B0-619F-3972-E359F974146C}"/>
              </a:ext>
            </a:extLst>
          </p:cNvPr>
          <p:cNvSpPr/>
          <p:nvPr/>
        </p:nvSpPr>
        <p:spPr>
          <a:xfrm>
            <a:off x="387155" y="300220"/>
            <a:ext cx="99097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GB" sz="2000" b="1" dirty="0">
                <a:latin typeface="Bradley Hand ITC" panose="03070402050302030203" pitchFamily="66" charset="0"/>
              </a:rPr>
              <a:t>SIC_94</a:t>
            </a:r>
          </a:p>
        </p:txBody>
      </p:sp>
    </p:spTree>
    <p:extLst>
      <p:ext uri="{BB962C8B-B14F-4D97-AF65-F5344CB8AC3E}">
        <p14:creationId xmlns:p14="http://schemas.microsoft.com/office/powerpoint/2010/main" val="12537994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EBF3AA2C-07BF-3C58-A22F-F9BD24A7197A}"/>
              </a:ext>
            </a:extLst>
          </p:cNvPr>
          <p:cNvSpPr/>
          <p:nvPr/>
        </p:nvSpPr>
        <p:spPr>
          <a:xfrm>
            <a:off x="450283" y="678072"/>
            <a:ext cx="8243434" cy="5850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GB" sz="2400" dirty="0">
                <a:latin typeface="Comic Sans MS" panose="030F0702030302020204" pitchFamily="66" charset="0"/>
              </a:rPr>
              <a:t>Find the perimeter of the arrowhead quadrilateral.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DC9D58D-48AF-B964-91FB-0217FF257212}"/>
              </a:ext>
            </a:extLst>
          </p:cNvPr>
          <p:cNvSpPr txBox="1"/>
          <p:nvPr/>
        </p:nvSpPr>
        <p:spPr>
          <a:xfrm>
            <a:off x="412955" y="152400"/>
            <a:ext cx="837708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latin typeface="Comic Sans MS" panose="030F0702030302020204" pitchFamily="66" charset="0"/>
              </a:rPr>
              <a:t>Arrowhead Perimeter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4A784EA2-3566-A78D-EC2B-120D222F5F8D}"/>
              </a:ext>
            </a:extLst>
          </p:cNvPr>
          <p:cNvSpPr txBox="1"/>
          <p:nvPr/>
        </p:nvSpPr>
        <p:spPr>
          <a:xfrm>
            <a:off x="309759" y="6179928"/>
            <a:ext cx="257960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>
                <a:latin typeface="Comic Sans MS" panose="030F0702030302020204" pitchFamily="66" charset="0"/>
              </a:rPr>
              <a:t>(not drawn to scale)</a:t>
            </a:r>
          </a:p>
        </p:txBody>
      </p:sp>
      <p:sp>
        <p:nvSpPr>
          <p:cNvPr id="34" name="Oval 33">
            <a:extLst>
              <a:ext uri="{FF2B5EF4-FFF2-40B4-BE49-F238E27FC236}">
                <a16:creationId xmlns:a16="http://schemas.microsoft.com/office/drawing/2014/main" id="{0A6EFFEB-25D9-6D08-41F5-FDF6FEA22C3F}"/>
              </a:ext>
            </a:extLst>
          </p:cNvPr>
          <p:cNvSpPr/>
          <p:nvPr/>
        </p:nvSpPr>
        <p:spPr>
          <a:xfrm>
            <a:off x="4000500" y="2657475"/>
            <a:ext cx="1857375" cy="1857375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000E4049-42EA-D39D-A10C-57123CD2CFD2}"/>
              </a:ext>
            </a:extLst>
          </p:cNvPr>
          <p:cNvCxnSpPr>
            <a:cxnSpLocks/>
          </p:cNvCxnSpPr>
          <p:nvPr/>
        </p:nvCxnSpPr>
        <p:spPr>
          <a:xfrm flipV="1">
            <a:off x="5636149" y="1676399"/>
            <a:ext cx="450326" cy="4212000"/>
          </a:xfrm>
          <a:prstGeom prst="line">
            <a:avLst/>
          </a:prstGeom>
          <a:ln w="38100">
            <a:solidFill>
              <a:schemeClr val="tx1"/>
            </a:solidFill>
            <a:miter lim="800000"/>
            <a:headEnd type="none" w="sm" len="sm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90EE5E8B-B374-7561-C697-4712F2AA03E7}"/>
              </a:ext>
            </a:extLst>
          </p:cNvPr>
          <p:cNvCxnSpPr>
            <a:cxnSpLocks/>
          </p:cNvCxnSpPr>
          <p:nvPr/>
        </p:nvCxnSpPr>
        <p:spPr>
          <a:xfrm flipV="1">
            <a:off x="1074821" y="4463514"/>
            <a:ext cx="4483017" cy="532701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Rectangle 65">
            <a:extLst>
              <a:ext uri="{FF2B5EF4-FFF2-40B4-BE49-F238E27FC236}">
                <a16:creationId xmlns:a16="http://schemas.microsoft.com/office/drawing/2014/main" id="{D7279888-FD5F-D143-8710-06943BB27FBB}"/>
              </a:ext>
            </a:extLst>
          </p:cNvPr>
          <p:cNvSpPr/>
          <p:nvPr/>
        </p:nvSpPr>
        <p:spPr>
          <a:xfrm>
            <a:off x="450283" y="1753339"/>
            <a:ext cx="3310729" cy="11390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GB" sz="2400" dirty="0">
                <a:latin typeface="Comic Sans MS" panose="030F0702030302020204" pitchFamily="66" charset="0"/>
              </a:rPr>
              <a:t>All lines are tangents to the circle.</a:t>
            </a:r>
          </a:p>
        </p:txBody>
      </p:sp>
      <p:grpSp>
        <p:nvGrpSpPr>
          <p:cNvPr id="69" name="Group 68">
            <a:extLst>
              <a:ext uri="{FF2B5EF4-FFF2-40B4-BE49-F238E27FC236}">
                <a16:creationId xmlns:a16="http://schemas.microsoft.com/office/drawing/2014/main" id="{02F7E848-6111-C8AC-DD7C-22B5142BAFB8}"/>
              </a:ext>
            </a:extLst>
          </p:cNvPr>
          <p:cNvGrpSpPr/>
          <p:nvPr/>
        </p:nvGrpSpPr>
        <p:grpSpPr>
          <a:xfrm>
            <a:off x="4400462" y="4753371"/>
            <a:ext cx="1085958" cy="1269811"/>
            <a:chOff x="4264990" y="4871909"/>
            <a:chExt cx="1085958" cy="1269811"/>
          </a:xfrm>
        </p:grpSpPr>
        <p:cxnSp>
          <p:nvCxnSpPr>
            <p:cNvPr id="70" name="Straight Connector 69">
              <a:extLst>
                <a:ext uri="{FF2B5EF4-FFF2-40B4-BE49-F238E27FC236}">
                  <a16:creationId xmlns:a16="http://schemas.microsoft.com/office/drawing/2014/main" id="{9D0DF80F-E90F-05CC-5336-8693B3F2B877}"/>
                </a:ext>
              </a:extLst>
            </p:cNvPr>
            <p:cNvCxnSpPr>
              <a:cxnSpLocks/>
            </p:cNvCxnSpPr>
            <p:nvPr/>
          </p:nvCxnSpPr>
          <p:spPr>
            <a:xfrm>
              <a:off x="4264990" y="4871909"/>
              <a:ext cx="1085958" cy="1269811"/>
            </a:xfrm>
            <a:prstGeom prst="line">
              <a:avLst/>
            </a:prstGeom>
            <a:ln w="19050">
              <a:solidFill>
                <a:schemeClr val="tx1"/>
              </a:solidFill>
              <a:headEnd type="triangl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1" name="TextBox 70">
                  <a:extLst>
                    <a:ext uri="{FF2B5EF4-FFF2-40B4-BE49-F238E27FC236}">
                      <a16:creationId xmlns:a16="http://schemas.microsoft.com/office/drawing/2014/main" id="{A9BA93FA-6006-3612-CF0C-F4AE8379F6A8}"/>
                    </a:ext>
                  </a:extLst>
                </p:cNvPr>
                <p:cNvSpPr txBox="1"/>
                <p:nvPr/>
              </p:nvSpPr>
              <p:spPr>
                <a:xfrm>
                  <a:off x="4451390" y="5140364"/>
                  <a:ext cx="505267" cy="584775"/>
                </a:xfrm>
                <a:prstGeom prst="rect">
                  <a:avLst/>
                </a:prstGeom>
                <a:solidFill>
                  <a:schemeClr val="bg1"/>
                </a:solidFill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3200" b="0" i="1" dirty="0" smtClean="0">
                            <a:latin typeface="Cambria Math" panose="02040503050406030204" pitchFamily="18" charset="0"/>
                          </a:rPr>
                          <m:t>5</m:t>
                        </m:r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71" name="TextBox 70">
                  <a:extLst>
                    <a:ext uri="{FF2B5EF4-FFF2-40B4-BE49-F238E27FC236}">
                      <a16:creationId xmlns:a16="http://schemas.microsoft.com/office/drawing/2014/main" id="{A9BA93FA-6006-3612-CF0C-F4AE8379F6A8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451390" y="5140364"/>
                  <a:ext cx="505267" cy="584775"/>
                </a:xfrm>
                <a:prstGeom prst="rect">
                  <a:avLst/>
                </a:prstGeom>
                <a:blipFill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72" name="Group 71">
            <a:extLst>
              <a:ext uri="{FF2B5EF4-FFF2-40B4-BE49-F238E27FC236}">
                <a16:creationId xmlns:a16="http://schemas.microsoft.com/office/drawing/2014/main" id="{88FA7116-584F-EAA8-B65D-26A274FC3AC8}"/>
              </a:ext>
            </a:extLst>
          </p:cNvPr>
          <p:cNvGrpSpPr/>
          <p:nvPr/>
        </p:nvGrpSpPr>
        <p:grpSpPr>
          <a:xfrm>
            <a:off x="1016419" y="1527793"/>
            <a:ext cx="4979346" cy="3302364"/>
            <a:chOff x="1016419" y="1527793"/>
            <a:chExt cx="4979346" cy="3302364"/>
          </a:xfrm>
        </p:grpSpPr>
        <p:cxnSp>
          <p:nvCxnSpPr>
            <p:cNvPr id="73" name="Straight Connector 72">
              <a:extLst>
                <a:ext uri="{FF2B5EF4-FFF2-40B4-BE49-F238E27FC236}">
                  <a16:creationId xmlns:a16="http://schemas.microsoft.com/office/drawing/2014/main" id="{C7058565-7B55-9518-0038-D33747DC3C4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016419" y="1527793"/>
              <a:ext cx="4979346" cy="3302364"/>
            </a:xfrm>
            <a:prstGeom prst="line">
              <a:avLst/>
            </a:prstGeom>
            <a:ln w="19050">
              <a:solidFill>
                <a:schemeClr val="tx1"/>
              </a:solidFill>
              <a:miter lim="800000"/>
              <a:headEnd type="triangl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4" name="TextBox 73">
                  <a:extLst>
                    <a:ext uri="{FF2B5EF4-FFF2-40B4-BE49-F238E27FC236}">
                      <a16:creationId xmlns:a16="http://schemas.microsoft.com/office/drawing/2014/main" id="{730F3125-E76D-B2D4-FE94-71E99A805CFD}"/>
                    </a:ext>
                  </a:extLst>
                </p:cNvPr>
                <p:cNvSpPr txBox="1"/>
                <p:nvPr/>
              </p:nvSpPr>
              <p:spPr>
                <a:xfrm>
                  <a:off x="3171844" y="2742648"/>
                  <a:ext cx="732893" cy="584775"/>
                </a:xfrm>
                <a:prstGeom prst="rect">
                  <a:avLst/>
                </a:prstGeom>
                <a:solidFill>
                  <a:schemeClr val="bg1"/>
                </a:solidFill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3200" b="0" i="1" dirty="0" smtClean="0">
                            <a:latin typeface="Cambria Math" panose="02040503050406030204" pitchFamily="18" charset="0"/>
                          </a:rPr>
                          <m:t>13</m:t>
                        </m:r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74" name="TextBox 73">
                  <a:extLst>
                    <a:ext uri="{FF2B5EF4-FFF2-40B4-BE49-F238E27FC236}">
                      <a16:creationId xmlns:a16="http://schemas.microsoft.com/office/drawing/2014/main" id="{730F3125-E76D-B2D4-FE94-71E99A805CFD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171844" y="2742648"/>
                  <a:ext cx="732893" cy="584775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46BA5F0E-9A56-2CB2-20D4-CD05709304C3}"/>
              </a:ext>
            </a:extLst>
          </p:cNvPr>
          <p:cNvCxnSpPr>
            <a:cxnSpLocks/>
          </p:cNvCxnSpPr>
          <p:nvPr/>
        </p:nvCxnSpPr>
        <p:spPr>
          <a:xfrm flipV="1">
            <a:off x="1107129" y="1685925"/>
            <a:ext cx="4979346" cy="3302364"/>
          </a:xfrm>
          <a:prstGeom prst="line">
            <a:avLst/>
          </a:prstGeom>
          <a:ln w="38100">
            <a:solidFill>
              <a:schemeClr val="tx1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C9DEEF89-2AAE-FA21-65F0-1798D06E9CBA}"/>
              </a:ext>
            </a:extLst>
          </p:cNvPr>
          <p:cNvCxnSpPr>
            <a:cxnSpLocks/>
          </p:cNvCxnSpPr>
          <p:nvPr/>
        </p:nvCxnSpPr>
        <p:spPr>
          <a:xfrm>
            <a:off x="3771900" y="3689422"/>
            <a:ext cx="1864249" cy="2179867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tangle 1">
            <a:extLst>
              <a:ext uri="{FF2B5EF4-FFF2-40B4-BE49-F238E27FC236}">
                <a16:creationId xmlns:a16="http://schemas.microsoft.com/office/drawing/2014/main" id="{DFB53FC0-0E9C-D7A3-71EF-C17A6269315A}"/>
              </a:ext>
            </a:extLst>
          </p:cNvPr>
          <p:cNvSpPr/>
          <p:nvPr/>
        </p:nvSpPr>
        <p:spPr>
          <a:xfrm>
            <a:off x="387155" y="300220"/>
            <a:ext cx="99097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GB" sz="2000" b="1" dirty="0">
                <a:latin typeface="Bradley Hand ITC" panose="03070402050302030203" pitchFamily="66" charset="0"/>
              </a:rPr>
              <a:t>SIC_94</a:t>
            </a:r>
          </a:p>
        </p:txBody>
      </p:sp>
    </p:spTree>
    <p:extLst>
      <p:ext uri="{BB962C8B-B14F-4D97-AF65-F5344CB8AC3E}">
        <p14:creationId xmlns:p14="http://schemas.microsoft.com/office/powerpoint/2010/main" val="38477492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" name="Group 27">
            <a:extLst>
              <a:ext uri="{FF2B5EF4-FFF2-40B4-BE49-F238E27FC236}">
                <a16:creationId xmlns:a16="http://schemas.microsoft.com/office/drawing/2014/main" id="{71138C57-77DC-F71C-DA07-4FF83173371D}"/>
              </a:ext>
            </a:extLst>
          </p:cNvPr>
          <p:cNvGrpSpPr/>
          <p:nvPr/>
        </p:nvGrpSpPr>
        <p:grpSpPr>
          <a:xfrm>
            <a:off x="4400462" y="4753371"/>
            <a:ext cx="1085958" cy="1269811"/>
            <a:chOff x="4264990" y="4871909"/>
            <a:chExt cx="1085958" cy="1269811"/>
          </a:xfrm>
        </p:grpSpPr>
        <p:cxnSp>
          <p:nvCxnSpPr>
            <p:cNvPr id="60" name="Straight Connector 59">
              <a:extLst>
                <a:ext uri="{FF2B5EF4-FFF2-40B4-BE49-F238E27FC236}">
                  <a16:creationId xmlns:a16="http://schemas.microsoft.com/office/drawing/2014/main" id="{6895B1C5-8FCE-D007-1AA4-2AEF3C93B090}"/>
                </a:ext>
              </a:extLst>
            </p:cNvPr>
            <p:cNvCxnSpPr>
              <a:cxnSpLocks/>
            </p:cNvCxnSpPr>
            <p:nvPr/>
          </p:nvCxnSpPr>
          <p:spPr>
            <a:xfrm>
              <a:off x="4264990" y="4871909"/>
              <a:ext cx="1085958" cy="1269811"/>
            </a:xfrm>
            <a:prstGeom prst="line">
              <a:avLst/>
            </a:prstGeom>
            <a:ln w="19050">
              <a:solidFill>
                <a:schemeClr val="tx1"/>
              </a:solidFill>
              <a:headEnd type="triangl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>
          <mc:Choice xmlns:a14="http://schemas.microsoft.com/office/drawing/2010/main" Requires="a14">
            <p:sp>
              <p:nvSpPr>
                <p:cNvPr id="65" name="TextBox 64">
                  <a:extLst>
                    <a:ext uri="{FF2B5EF4-FFF2-40B4-BE49-F238E27FC236}">
                      <a16:creationId xmlns:a16="http://schemas.microsoft.com/office/drawing/2014/main" id="{B3F68EB5-800D-9B29-8D7F-69BC84F30ED0}"/>
                    </a:ext>
                  </a:extLst>
                </p:cNvPr>
                <p:cNvSpPr txBox="1"/>
                <p:nvPr/>
              </p:nvSpPr>
              <p:spPr>
                <a:xfrm>
                  <a:off x="4451390" y="5140364"/>
                  <a:ext cx="505267" cy="584775"/>
                </a:xfrm>
                <a:prstGeom prst="rect">
                  <a:avLst/>
                </a:prstGeom>
                <a:solidFill>
                  <a:schemeClr val="bg1"/>
                </a:solidFill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3200" b="0" i="1" dirty="0" smtClean="0">
                            <a:latin typeface="Cambria Math" panose="02040503050406030204" pitchFamily="18" charset="0"/>
                          </a:rPr>
                          <m:t>5</m:t>
                        </m:r>
                      </m:oMath>
                    </m:oMathPara>
                  </a14:m>
                  <a:endParaRPr lang="en-GB" dirty="0"/>
                </a:p>
              </p:txBody>
            </p:sp>
          </mc:Choice>
          <mc:Fallback>
            <p:sp>
              <p:nvSpPr>
                <p:cNvPr id="65" name="TextBox 64">
                  <a:extLst>
                    <a:ext uri="{FF2B5EF4-FFF2-40B4-BE49-F238E27FC236}">
                      <a16:creationId xmlns:a16="http://schemas.microsoft.com/office/drawing/2014/main" id="{B3F68EB5-800D-9B29-8D7F-69BC84F30ED0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451390" y="5140364"/>
                  <a:ext cx="505267" cy="584775"/>
                </a:xfrm>
                <a:prstGeom prst="rect">
                  <a:avLst/>
                </a:prstGeom>
                <a:blipFill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4" name="Rectangle 3">
            <a:extLst>
              <a:ext uri="{FF2B5EF4-FFF2-40B4-BE49-F238E27FC236}">
                <a16:creationId xmlns:a16="http://schemas.microsoft.com/office/drawing/2014/main" id="{EBF3AA2C-07BF-3C58-A22F-F9BD24A7197A}"/>
              </a:ext>
            </a:extLst>
          </p:cNvPr>
          <p:cNvSpPr/>
          <p:nvPr/>
        </p:nvSpPr>
        <p:spPr>
          <a:xfrm>
            <a:off x="450283" y="678072"/>
            <a:ext cx="8243434" cy="5850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GB" sz="2400" dirty="0">
                <a:latin typeface="Comic Sans MS" panose="030F0702030302020204" pitchFamily="66" charset="0"/>
              </a:rPr>
              <a:t>Find the perimeter of the arrowhead quadrilateral.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DC9D58D-48AF-B964-91FB-0217FF257212}"/>
              </a:ext>
            </a:extLst>
          </p:cNvPr>
          <p:cNvSpPr txBox="1"/>
          <p:nvPr/>
        </p:nvSpPr>
        <p:spPr>
          <a:xfrm>
            <a:off x="412955" y="152400"/>
            <a:ext cx="837708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latin typeface="Comic Sans MS" panose="030F0702030302020204" pitchFamily="66" charset="0"/>
              </a:rPr>
              <a:t>Arrowhead Perimeter</a:t>
            </a:r>
          </a:p>
        </p:txBody>
      </p:sp>
      <p:sp>
        <p:nvSpPr>
          <p:cNvPr id="34" name="Oval 33">
            <a:extLst>
              <a:ext uri="{FF2B5EF4-FFF2-40B4-BE49-F238E27FC236}">
                <a16:creationId xmlns:a16="http://schemas.microsoft.com/office/drawing/2014/main" id="{0A6EFFEB-25D9-6D08-41F5-FDF6FEA22C3F}"/>
              </a:ext>
            </a:extLst>
          </p:cNvPr>
          <p:cNvSpPr/>
          <p:nvPr/>
        </p:nvSpPr>
        <p:spPr>
          <a:xfrm>
            <a:off x="4000500" y="2657475"/>
            <a:ext cx="1857375" cy="1857375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000E4049-42EA-D39D-A10C-57123CD2CFD2}"/>
              </a:ext>
            </a:extLst>
          </p:cNvPr>
          <p:cNvCxnSpPr>
            <a:cxnSpLocks/>
          </p:cNvCxnSpPr>
          <p:nvPr/>
        </p:nvCxnSpPr>
        <p:spPr>
          <a:xfrm flipV="1">
            <a:off x="5636149" y="1684872"/>
            <a:ext cx="432000" cy="4176000"/>
          </a:xfrm>
          <a:prstGeom prst="line">
            <a:avLst/>
          </a:prstGeom>
          <a:ln w="38100">
            <a:solidFill>
              <a:schemeClr val="tx1"/>
            </a:solidFill>
            <a:miter lim="800000"/>
            <a:headEnd type="none" w="sm" len="sm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90EE5E8B-B374-7561-C697-4712F2AA03E7}"/>
              </a:ext>
            </a:extLst>
          </p:cNvPr>
          <p:cNvCxnSpPr>
            <a:cxnSpLocks noChangeAspect="1"/>
          </p:cNvCxnSpPr>
          <p:nvPr/>
        </p:nvCxnSpPr>
        <p:spPr>
          <a:xfrm flipV="1">
            <a:off x="1074821" y="4463514"/>
            <a:ext cx="4483017" cy="532701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C9DEEF89-2AAE-FA21-65F0-1798D06E9CBA}"/>
              </a:ext>
            </a:extLst>
          </p:cNvPr>
          <p:cNvCxnSpPr>
            <a:cxnSpLocks/>
          </p:cNvCxnSpPr>
          <p:nvPr/>
        </p:nvCxnSpPr>
        <p:spPr>
          <a:xfrm>
            <a:off x="3771900" y="3689422"/>
            <a:ext cx="1864249" cy="2179867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5" name="Group 34">
            <a:extLst>
              <a:ext uri="{FF2B5EF4-FFF2-40B4-BE49-F238E27FC236}">
                <a16:creationId xmlns:a16="http://schemas.microsoft.com/office/drawing/2014/main" id="{C3CFBD2E-1F38-7741-A68D-7475926A0E69}"/>
              </a:ext>
            </a:extLst>
          </p:cNvPr>
          <p:cNvGrpSpPr/>
          <p:nvPr/>
        </p:nvGrpSpPr>
        <p:grpSpPr>
          <a:xfrm>
            <a:off x="1016419" y="1527793"/>
            <a:ext cx="4979346" cy="3302364"/>
            <a:chOff x="1016419" y="1527793"/>
            <a:chExt cx="4979346" cy="3302364"/>
          </a:xfrm>
        </p:grpSpPr>
        <p:cxnSp>
          <p:nvCxnSpPr>
            <p:cNvPr id="58" name="Straight Connector 57">
              <a:extLst>
                <a:ext uri="{FF2B5EF4-FFF2-40B4-BE49-F238E27FC236}">
                  <a16:creationId xmlns:a16="http://schemas.microsoft.com/office/drawing/2014/main" id="{5779CFCD-1565-DABC-E153-10F14028CC76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016419" y="1527793"/>
              <a:ext cx="4979346" cy="3302364"/>
            </a:xfrm>
            <a:prstGeom prst="line">
              <a:avLst/>
            </a:prstGeom>
            <a:ln w="19050">
              <a:solidFill>
                <a:schemeClr val="tx1"/>
              </a:solidFill>
              <a:miter lim="800000"/>
              <a:headEnd type="triangl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>
          <mc:Choice xmlns:a14="http://schemas.microsoft.com/office/drawing/2010/main" Requires="a14">
            <p:sp>
              <p:nvSpPr>
                <p:cNvPr id="59" name="TextBox 58">
                  <a:extLst>
                    <a:ext uri="{FF2B5EF4-FFF2-40B4-BE49-F238E27FC236}">
                      <a16:creationId xmlns:a16="http://schemas.microsoft.com/office/drawing/2014/main" id="{90ADB64C-F161-6313-E3A2-59CD450AAB1D}"/>
                    </a:ext>
                  </a:extLst>
                </p:cNvPr>
                <p:cNvSpPr txBox="1"/>
                <p:nvPr/>
              </p:nvSpPr>
              <p:spPr>
                <a:xfrm>
                  <a:off x="3171844" y="2835785"/>
                  <a:ext cx="505267" cy="584775"/>
                </a:xfrm>
                <a:prstGeom prst="rect">
                  <a:avLst/>
                </a:prstGeom>
                <a:solidFill>
                  <a:schemeClr val="bg1"/>
                </a:solidFill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3200" i="1" dirty="0" smtClean="0">
                            <a:latin typeface="Cambria Math" panose="02040503050406030204" pitchFamily="18" charset="0"/>
                          </a:rPr>
                          <m:t>9</m:t>
                        </m:r>
                      </m:oMath>
                    </m:oMathPara>
                  </a14:m>
                  <a:endParaRPr lang="en-GB" dirty="0"/>
                </a:p>
              </p:txBody>
            </p:sp>
          </mc:Choice>
          <mc:Fallback>
            <p:sp>
              <p:nvSpPr>
                <p:cNvPr id="59" name="TextBox 58">
                  <a:extLst>
                    <a:ext uri="{FF2B5EF4-FFF2-40B4-BE49-F238E27FC236}">
                      <a16:creationId xmlns:a16="http://schemas.microsoft.com/office/drawing/2014/main" id="{90ADB64C-F161-6313-E3A2-59CD450AAB1D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171844" y="2835785"/>
                  <a:ext cx="505267" cy="584775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46BA5F0E-9A56-2CB2-20D4-CD05709304C3}"/>
              </a:ext>
            </a:extLst>
          </p:cNvPr>
          <p:cNvCxnSpPr>
            <a:cxnSpLocks/>
          </p:cNvCxnSpPr>
          <p:nvPr/>
        </p:nvCxnSpPr>
        <p:spPr>
          <a:xfrm flipV="1">
            <a:off x="1107129" y="1685925"/>
            <a:ext cx="4979346" cy="3302364"/>
          </a:xfrm>
          <a:prstGeom prst="line">
            <a:avLst/>
          </a:prstGeom>
          <a:ln w="38100">
            <a:solidFill>
              <a:schemeClr val="tx1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Rectangle 65">
            <a:extLst>
              <a:ext uri="{FF2B5EF4-FFF2-40B4-BE49-F238E27FC236}">
                <a16:creationId xmlns:a16="http://schemas.microsoft.com/office/drawing/2014/main" id="{D7279888-FD5F-D143-8710-06943BB27FBB}"/>
              </a:ext>
            </a:extLst>
          </p:cNvPr>
          <p:cNvSpPr/>
          <p:nvPr/>
        </p:nvSpPr>
        <p:spPr>
          <a:xfrm>
            <a:off x="450283" y="1753339"/>
            <a:ext cx="3310729" cy="11390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GB" sz="2400" dirty="0">
                <a:latin typeface="Comic Sans MS" panose="030F0702030302020204" pitchFamily="66" charset="0"/>
              </a:rPr>
              <a:t>All lines are tangents to the circle.</a:t>
            </a:r>
          </a:p>
        </p:txBody>
      </p:sp>
    </p:spTree>
    <p:extLst>
      <p:ext uri="{BB962C8B-B14F-4D97-AF65-F5344CB8AC3E}">
        <p14:creationId xmlns:p14="http://schemas.microsoft.com/office/powerpoint/2010/main" val="118152237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EBF3AA2C-07BF-3C58-A22F-F9BD24A7197A}"/>
              </a:ext>
            </a:extLst>
          </p:cNvPr>
          <p:cNvSpPr/>
          <p:nvPr/>
        </p:nvSpPr>
        <p:spPr>
          <a:xfrm>
            <a:off x="450283" y="678072"/>
            <a:ext cx="8243434" cy="5850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GB" sz="2400" dirty="0">
                <a:latin typeface="Comic Sans MS" panose="030F0702030302020204" pitchFamily="66" charset="0"/>
              </a:rPr>
              <a:t>Find the perimeter of the arrowhead quadrilateral.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DC9D58D-48AF-B964-91FB-0217FF257212}"/>
              </a:ext>
            </a:extLst>
          </p:cNvPr>
          <p:cNvSpPr txBox="1"/>
          <p:nvPr/>
        </p:nvSpPr>
        <p:spPr>
          <a:xfrm>
            <a:off x="412955" y="152400"/>
            <a:ext cx="837708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latin typeface="Comic Sans MS" panose="030F0702030302020204" pitchFamily="66" charset="0"/>
              </a:rPr>
              <a:t>Arrowhead Perimeter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4A784EA2-3566-A78D-EC2B-120D222F5F8D}"/>
              </a:ext>
            </a:extLst>
          </p:cNvPr>
          <p:cNvSpPr txBox="1"/>
          <p:nvPr/>
        </p:nvSpPr>
        <p:spPr>
          <a:xfrm>
            <a:off x="309759" y="6179928"/>
            <a:ext cx="257960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>
                <a:latin typeface="Comic Sans MS" panose="030F0702030302020204" pitchFamily="66" charset="0"/>
              </a:rPr>
              <a:t>(not drawn to scale)</a:t>
            </a:r>
          </a:p>
        </p:txBody>
      </p:sp>
      <p:sp>
        <p:nvSpPr>
          <p:cNvPr id="34" name="Oval 33">
            <a:extLst>
              <a:ext uri="{FF2B5EF4-FFF2-40B4-BE49-F238E27FC236}">
                <a16:creationId xmlns:a16="http://schemas.microsoft.com/office/drawing/2014/main" id="{0A6EFFEB-25D9-6D08-41F5-FDF6FEA22C3F}"/>
              </a:ext>
            </a:extLst>
          </p:cNvPr>
          <p:cNvSpPr/>
          <p:nvPr/>
        </p:nvSpPr>
        <p:spPr>
          <a:xfrm>
            <a:off x="4000500" y="2657475"/>
            <a:ext cx="1857375" cy="1857375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000E4049-42EA-D39D-A10C-57123CD2CFD2}"/>
              </a:ext>
            </a:extLst>
          </p:cNvPr>
          <p:cNvCxnSpPr>
            <a:cxnSpLocks/>
          </p:cNvCxnSpPr>
          <p:nvPr/>
        </p:nvCxnSpPr>
        <p:spPr>
          <a:xfrm flipV="1">
            <a:off x="5636149" y="1676399"/>
            <a:ext cx="450326" cy="4212000"/>
          </a:xfrm>
          <a:prstGeom prst="line">
            <a:avLst/>
          </a:prstGeom>
          <a:ln w="38100">
            <a:solidFill>
              <a:schemeClr val="tx1"/>
            </a:solidFill>
            <a:miter lim="800000"/>
            <a:headEnd type="none" w="sm" len="sm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90EE5E8B-B374-7561-C697-4712F2AA03E7}"/>
              </a:ext>
            </a:extLst>
          </p:cNvPr>
          <p:cNvCxnSpPr>
            <a:cxnSpLocks/>
          </p:cNvCxnSpPr>
          <p:nvPr/>
        </p:nvCxnSpPr>
        <p:spPr>
          <a:xfrm flipV="1">
            <a:off x="1074821" y="4463514"/>
            <a:ext cx="4483017" cy="532701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Rectangle 65">
            <a:extLst>
              <a:ext uri="{FF2B5EF4-FFF2-40B4-BE49-F238E27FC236}">
                <a16:creationId xmlns:a16="http://schemas.microsoft.com/office/drawing/2014/main" id="{D7279888-FD5F-D143-8710-06943BB27FBB}"/>
              </a:ext>
            </a:extLst>
          </p:cNvPr>
          <p:cNvSpPr/>
          <p:nvPr/>
        </p:nvSpPr>
        <p:spPr>
          <a:xfrm>
            <a:off x="450283" y="1753339"/>
            <a:ext cx="3310729" cy="11390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GB" sz="2400" dirty="0">
                <a:latin typeface="Comic Sans MS" panose="030F0702030302020204" pitchFamily="66" charset="0"/>
              </a:rPr>
              <a:t>All lines are tangents to the circle.</a:t>
            </a:r>
          </a:p>
        </p:txBody>
      </p:sp>
      <p:grpSp>
        <p:nvGrpSpPr>
          <p:cNvPr id="69" name="Group 68">
            <a:extLst>
              <a:ext uri="{FF2B5EF4-FFF2-40B4-BE49-F238E27FC236}">
                <a16:creationId xmlns:a16="http://schemas.microsoft.com/office/drawing/2014/main" id="{02F7E848-6111-C8AC-DD7C-22B5142BAFB8}"/>
              </a:ext>
            </a:extLst>
          </p:cNvPr>
          <p:cNvGrpSpPr/>
          <p:nvPr/>
        </p:nvGrpSpPr>
        <p:grpSpPr>
          <a:xfrm>
            <a:off x="4400462" y="4753371"/>
            <a:ext cx="1085958" cy="1269811"/>
            <a:chOff x="4264990" y="4871909"/>
            <a:chExt cx="1085958" cy="1269811"/>
          </a:xfrm>
        </p:grpSpPr>
        <p:cxnSp>
          <p:nvCxnSpPr>
            <p:cNvPr id="70" name="Straight Connector 69">
              <a:extLst>
                <a:ext uri="{FF2B5EF4-FFF2-40B4-BE49-F238E27FC236}">
                  <a16:creationId xmlns:a16="http://schemas.microsoft.com/office/drawing/2014/main" id="{9D0DF80F-E90F-05CC-5336-8693B3F2B877}"/>
                </a:ext>
              </a:extLst>
            </p:cNvPr>
            <p:cNvCxnSpPr>
              <a:cxnSpLocks/>
            </p:cNvCxnSpPr>
            <p:nvPr/>
          </p:nvCxnSpPr>
          <p:spPr>
            <a:xfrm>
              <a:off x="4264990" y="4871909"/>
              <a:ext cx="1085958" cy="1269811"/>
            </a:xfrm>
            <a:prstGeom prst="line">
              <a:avLst/>
            </a:prstGeom>
            <a:ln w="19050">
              <a:solidFill>
                <a:schemeClr val="tx1"/>
              </a:solidFill>
              <a:headEnd type="triangl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1" name="TextBox 70">
                  <a:extLst>
                    <a:ext uri="{FF2B5EF4-FFF2-40B4-BE49-F238E27FC236}">
                      <a16:creationId xmlns:a16="http://schemas.microsoft.com/office/drawing/2014/main" id="{A9BA93FA-6006-3612-CF0C-F4AE8379F6A8}"/>
                    </a:ext>
                  </a:extLst>
                </p:cNvPr>
                <p:cNvSpPr txBox="1"/>
                <p:nvPr/>
              </p:nvSpPr>
              <p:spPr>
                <a:xfrm>
                  <a:off x="4451390" y="5140364"/>
                  <a:ext cx="505267" cy="584775"/>
                </a:xfrm>
                <a:prstGeom prst="rect">
                  <a:avLst/>
                </a:prstGeom>
                <a:solidFill>
                  <a:schemeClr val="bg1"/>
                </a:solidFill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3200" b="0" i="1" dirty="0" smtClean="0">
                            <a:latin typeface="Cambria Math" panose="02040503050406030204" pitchFamily="18" charset="0"/>
                          </a:rPr>
                          <m:t>6</m:t>
                        </m:r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71" name="TextBox 70">
                  <a:extLst>
                    <a:ext uri="{FF2B5EF4-FFF2-40B4-BE49-F238E27FC236}">
                      <a16:creationId xmlns:a16="http://schemas.microsoft.com/office/drawing/2014/main" id="{A9BA93FA-6006-3612-CF0C-F4AE8379F6A8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451390" y="5140364"/>
                  <a:ext cx="505267" cy="584775"/>
                </a:xfrm>
                <a:prstGeom prst="rect">
                  <a:avLst/>
                </a:prstGeom>
                <a:blipFill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72" name="Group 71">
            <a:extLst>
              <a:ext uri="{FF2B5EF4-FFF2-40B4-BE49-F238E27FC236}">
                <a16:creationId xmlns:a16="http://schemas.microsoft.com/office/drawing/2014/main" id="{88FA7116-584F-EAA8-B65D-26A274FC3AC8}"/>
              </a:ext>
            </a:extLst>
          </p:cNvPr>
          <p:cNvGrpSpPr/>
          <p:nvPr/>
        </p:nvGrpSpPr>
        <p:grpSpPr>
          <a:xfrm>
            <a:off x="1016419" y="1527793"/>
            <a:ext cx="4979346" cy="3302364"/>
            <a:chOff x="1016419" y="1527793"/>
            <a:chExt cx="4979346" cy="3302364"/>
          </a:xfrm>
        </p:grpSpPr>
        <p:cxnSp>
          <p:nvCxnSpPr>
            <p:cNvPr id="73" name="Straight Connector 72">
              <a:extLst>
                <a:ext uri="{FF2B5EF4-FFF2-40B4-BE49-F238E27FC236}">
                  <a16:creationId xmlns:a16="http://schemas.microsoft.com/office/drawing/2014/main" id="{C7058565-7B55-9518-0038-D33747DC3C4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016419" y="1527793"/>
              <a:ext cx="4979346" cy="3302364"/>
            </a:xfrm>
            <a:prstGeom prst="line">
              <a:avLst/>
            </a:prstGeom>
            <a:ln w="19050">
              <a:solidFill>
                <a:schemeClr val="tx1"/>
              </a:solidFill>
              <a:miter lim="800000"/>
              <a:headEnd type="triangl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4" name="TextBox 73">
                  <a:extLst>
                    <a:ext uri="{FF2B5EF4-FFF2-40B4-BE49-F238E27FC236}">
                      <a16:creationId xmlns:a16="http://schemas.microsoft.com/office/drawing/2014/main" id="{730F3125-E76D-B2D4-FE94-71E99A805CFD}"/>
                    </a:ext>
                  </a:extLst>
                </p:cNvPr>
                <p:cNvSpPr txBox="1"/>
                <p:nvPr/>
              </p:nvSpPr>
              <p:spPr>
                <a:xfrm>
                  <a:off x="3171844" y="2742648"/>
                  <a:ext cx="732893" cy="584775"/>
                </a:xfrm>
                <a:prstGeom prst="rect">
                  <a:avLst/>
                </a:prstGeom>
                <a:solidFill>
                  <a:schemeClr val="bg1"/>
                </a:solidFill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3200" b="0" i="1" dirty="0" smtClean="0">
                            <a:latin typeface="Cambria Math" panose="02040503050406030204" pitchFamily="18" charset="0"/>
                          </a:rPr>
                          <m:t>13</m:t>
                        </m:r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74" name="TextBox 73">
                  <a:extLst>
                    <a:ext uri="{FF2B5EF4-FFF2-40B4-BE49-F238E27FC236}">
                      <a16:creationId xmlns:a16="http://schemas.microsoft.com/office/drawing/2014/main" id="{730F3125-E76D-B2D4-FE94-71E99A805CFD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171844" y="2742648"/>
                  <a:ext cx="732893" cy="584775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46BA5F0E-9A56-2CB2-20D4-CD05709304C3}"/>
              </a:ext>
            </a:extLst>
          </p:cNvPr>
          <p:cNvCxnSpPr>
            <a:cxnSpLocks/>
          </p:cNvCxnSpPr>
          <p:nvPr/>
        </p:nvCxnSpPr>
        <p:spPr>
          <a:xfrm flipV="1">
            <a:off x="1107129" y="1685925"/>
            <a:ext cx="4979346" cy="3302364"/>
          </a:xfrm>
          <a:prstGeom prst="line">
            <a:avLst/>
          </a:prstGeom>
          <a:ln w="38100">
            <a:solidFill>
              <a:schemeClr val="tx1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C9DEEF89-2AAE-FA21-65F0-1798D06E9CBA}"/>
              </a:ext>
            </a:extLst>
          </p:cNvPr>
          <p:cNvCxnSpPr>
            <a:cxnSpLocks/>
          </p:cNvCxnSpPr>
          <p:nvPr/>
        </p:nvCxnSpPr>
        <p:spPr>
          <a:xfrm>
            <a:off x="3771900" y="3689422"/>
            <a:ext cx="1864249" cy="2179867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tangle 1">
            <a:extLst>
              <a:ext uri="{FF2B5EF4-FFF2-40B4-BE49-F238E27FC236}">
                <a16:creationId xmlns:a16="http://schemas.microsoft.com/office/drawing/2014/main" id="{147EC4D1-FA37-F0EC-117B-8C1BD52D0E62}"/>
              </a:ext>
            </a:extLst>
          </p:cNvPr>
          <p:cNvSpPr/>
          <p:nvPr/>
        </p:nvSpPr>
        <p:spPr>
          <a:xfrm>
            <a:off x="387155" y="300220"/>
            <a:ext cx="99097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GB" sz="2000" b="1" dirty="0">
                <a:latin typeface="Bradley Hand ITC" panose="03070402050302030203" pitchFamily="66" charset="0"/>
              </a:rPr>
              <a:t>SIC_94</a:t>
            </a:r>
          </a:p>
        </p:txBody>
      </p:sp>
    </p:spTree>
    <p:extLst>
      <p:ext uri="{BB962C8B-B14F-4D97-AF65-F5344CB8AC3E}">
        <p14:creationId xmlns:p14="http://schemas.microsoft.com/office/powerpoint/2010/main" val="25033153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EBF3AA2C-07BF-3C58-A22F-F9BD24A7197A}"/>
              </a:ext>
            </a:extLst>
          </p:cNvPr>
          <p:cNvSpPr/>
          <p:nvPr/>
        </p:nvSpPr>
        <p:spPr>
          <a:xfrm>
            <a:off x="450283" y="678072"/>
            <a:ext cx="8243434" cy="5850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GB" sz="2400" dirty="0">
                <a:latin typeface="Comic Sans MS" panose="030F0702030302020204" pitchFamily="66" charset="0"/>
              </a:rPr>
              <a:t>Find the perimeter of the arrowhead quadrilateral.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DC9D58D-48AF-B964-91FB-0217FF257212}"/>
              </a:ext>
            </a:extLst>
          </p:cNvPr>
          <p:cNvSpPr txBox="1"/>
          <p:nvPr/>
        </p:nvSpPr>
        <p:spPr>
          <a:xfrm>
            <a:off x="412955" y="152400"/>
            <a:ext cx="837708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latin typeface="Comic Sans MS" panose="030F0702030302020204" pitchFamily="66" charset="0"/>
              </a:rPr>
              <a:t>Arrowhead Perimeter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4A784EA2-3566-A78D-EC2B-120D222F5F8D}"/>
              </a:ext>
            </a:extLst>
          </p:cNvPr>
          <p:cNvSpPr txBox="1"/>
          <p:nvPr/>
        </p:nvSpPr>
        <p:spPr>
          <a:xfrm>
            <a:off x="309759" y="6179928"/>
            <a:ext cx="257960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>
                <a:latin typeface="Comic Sans MS" panose="030F0702030302020204" pitchFamily="66" charset="0"/>
              </a:rPr>
              <a:t>(not drawn to scale)</a:t>
            </a:r>
          </a:p>
        </p:txBody>
      </p:sp>
      <p:sp>
        <p:nvSpPr>
          <p:cNvPr id="34" name="Oval 33">
            <a:extLst>
              <a:ext uri="{FF2B5EF4-FFF2-40B4-BE49-F238E27FC236}">
                <a16:creationId xmlns:a16="http://schemas.microsoft.com/office/drawing/2014/main" id="{0A6EFFEB-25D9-6D08-41F5-FDF6FEA22C3F}"/>
              </a:ext>
            </a:extLst>
          </p:cNvPr>
          <p:cNvSpPr/>
          <p:nvPr/>
        </p:nvSpPr>
        <p:spPr>
          <a:xfrm>
            <a:off x="4000500" y="2657475"/>
            <a:ext cx="1857375" cy="1857375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000E4049-42EA-D39D-A10C-57123CD2CFD2}"/>
              </a:ext>
            </a:extLst>
          </p:cNvPr>
          <p:cNvCxnSpPr>
            <a:cxnSpLocks/>
          </p:cNvCxnSpPr>
          <p:nvPr/>
        </p:nvCxnSpPr>
        <p:spPr>
          <a:xfrm flipV="1">
            <a:off x="5636149" y="1676399"/>
            <a:ext cx="450326" cy="4212000"/>
          </a:xfrm>
          <a:prstGeom prst="line">
            <a:avLst/>
          </a:prstGeom>
          <a:ln w="38100">
            <a:solidFill>
              <a:schemeClr val="tx1"/>
            </a:solidFill>
            <a:miter lim="800000"/>
            <a:headEnd type="none" w="sm" len="sm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90EE5E8B-B374-7561-C697-4712F2AA03E7}"/>
              </a:ext>
            </a:extLst>
          </p:cNvPr>
          <p:cNvCxnSpPr>
            <a:cxnSpLocks/>
          </p:cNvCxnSpPr>
          <p:nvPr/>
        </p:nvCxnSpPr>
        <p:spPr>
          <a:xfrm flipV="1">
            <a:off x="1074821" y="4463514"/>
            <a:ext cx="4483017" cy="532701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Rectangle 65">
            <a:extLst>
              <a:ext uri="{FF2B5EF4-FFF2-40B4-BE49-F238E27FC236}">
                <a16:creationId xmlns:a16="http://schemas.microsoft.com/office/drawing/2014/main" id="{D7279888-FD5F-D143-8710-06943BB27FBB}"/>
              </a:ext>
            </a:extLst>
          </p:cNvPr>
          <p:cNvSpPr/>
          <p:nvPr/>
        </p:nvSpPr>
        <p:spPr>
          <a:xfrm>
            <a:off x="450283" y="1753339"/>
            <a:ext cx="3310729" cy="11390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GB" sz="2400" dirty="0">
                <a:latin typeface="Comic Sans MS" panose="030F0702030302020204" pitchFamily="66" charset="0"/>
              </a:rPr>
              <a:t>All lines are tangents to the circle.</a:t>
            </a:r>
          </a:p>
        </p:txBody>
      </p:sp>
      <p:grpSp>
        <p:nvGrpSpPr>
          <p:cNvPr id="69" name="Group 68">
            <a:extLst>
              <a:ext uri="{FF2B5EF4-FFF2-40B4-BE49-F238E27FC236}">
                <a16:creationId xmlns:a16="http://schemas.microsoft.com/office/drawing/2014/main" id="{02F7E848-6111-C8AC-DD7C-22B5142BAFB8}"/>
              </a:ext>
            </a:extLst>
          </p:cNvPr>
          <p:cNvGrpSpPr/>
          <p:nvPr/>
        </p:nvGrpSpPr>
        <p:grpSpPr>
          <a:xfrm>
            <a:off x="4400462" y="4753371"/>
            <a:ext cx="1085958" cy="1269811"/>
            <a:chOff x="4264990" y="4871909"/>
            <a:chExt cx="1085958" cy="1269811"/>
          </a:xfrm>
        </p:grpSpPr>
        <p:cxnSp>
          <p:nvCxnSpPr>
            <p:cNvPr id="70" name="Straight Connector 69">
              <a:extLst>
                <a:ext uri="{FF2B5EF4-FFF2-40B4-BE49-F238E27FC236}">
                  <a16:creationId xmlns:a16="http://schemas.microsoft.com/office/drawing/2014/main" id="{9D0DF80F-E90F-05CC-5336-8693B3F2B877}"/>
                </a:ext>
              </a:extLst>
            </p:cNvPr>
            <p:cNvCxnSpPr>
              <a:cxnSpLocks/>
            </p:cNvCxnSpPr>
            <p:nvPr/>
          </p:nvCxnSpPr>
          <p:spPr>
            <a:xfrm>
              <a:off x="4264990" y="4871909"/>
              <a:ext cx="1085958" cy="1269811"/>
            </a:xfrm>
            <a:prstGeom prst="line">
              <a:avLst/>
            </a:prstGeom>
            <a:ln w="19050">
              <a:solidFill>
                <a:schemeClr val="tx1"/>
              </a:solidFill>
              <a:headEnd type="triangl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1" name="TextBox 70">
                  <a:extLst>
                    <a:ext uri="{FF2B5EF4-FFF2-40B4-BE49-F238E27FC236}">
                      <a16:creationId xmlns:a16="http://schemas.microsoft.com/office/drawing/2014/main" id="{A9BA93FA-6006-3612-CF0C-F4AE8379F6A8}"/>
                    </a:ext>
                  </a:extLst>
                </p:cNvPr>
                <p:cNvSpPr txBox="1"/>
                <p:nvPr/>
              </p:nvSpPr>
              <p:spPr>
                <a:xfrm>
                  <a:off x="4451390" y="5140364"/>
                  <a:ext cx="505267" cy="584775"/>
                </a:xfrm>
                <a:prstGeom prst="rect">
                  <a:avLst/>
                </a:prstGeom>
                <a:solidFill>
                  <a:schemeClr val="bg1"/>
                </a:solidFill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3200" b="0" i="1" dirty="0" smtClean="0">
                            <a:latin typeface="Cambria Math" panose="02040503050406030204" pitchFamily="18" charset="0"/>
                          </a:rPr>
                          <m:t>4</m:t>
                        </m:r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71" name="TextBox 70">
                  <a:extLst>
                    <a:ext uri="{FF2B5EF4-FFF2-40B4-BE49-F238E27FC236}">
                      <a16:creationId xmlns:a16="http://schemas.microsoft.com/office/drawing/2014/main" id="{A9BA93FA-6006-3612-CF0C-F4AE8379F6A8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451390" y="5140364"/>
                  <a:ext cx="505267" cy="584775"/>
                </a:xfrm>
                <a:prstGeom prst="rect">
                  <a:avLst/>
                </a:prstGeom>
                <a:blipFill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72" name="Group 71">
            <a:extLst>
              <a:ext uri="{FF2B5EF4-FFF2-40B4-BE49-F238E27FC236}">
                <a16:creationId xmlns:a16="http://schemas.microsoft.com/office/drawing/2014/main" id="{88FA7116-584F-EAA8-B65D-26A274FC3AC8}"/>
              </a:ext>
            </a:extLst>
          </p:cNvPr>
          <p:cNvGrpSpPr/>
          <p:nvPr/>
        </p:nvGrpSpPr>
        <p:grpSpPr>
          <a:xfrm>
            <a:off x="1016419" y="1527793"/>
            <a:ext cx="4979346" cy="3302364"/>
            <a:chOff x="1016419" y="1527793"/>
            <a:chExt cx="4979346" cy="3302364"/>
          </a:xfrm>
        </p:grpSpPr>
        <p:cxnSp>
          <p:nvCxnSpPr>
            <p:cNvPr id="73" name="Straight Connector 72">
              <a:extLst>
                <a:ext uri="{FF2B5EF4-FFF2-40B4-BE49-F238E27FC236}">
                  <a16:creationId xmlns:a16="http://schemas.microsoft.com/office/drawing/2014/main" id="{C7058565-7B55-9518-0038-D33747DC3C4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016419" y="1527793"/>
              <a:ext cx="4979346" cy="3302364"/>
            </a:xfrm>
            <a:prstGeom prst="line">
              <a:avLst/>
            </a:prstGeom>
            <a:ln w="19050">
              <a:solidFill>
                <a:schemeClr val="tx1"/>
              </a:solidFill>
              <a:miter lim="800000"/>
              <a:headEnd type="triangl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4" name="TextBox 73">
                  <a:extLst>
                    <a:ext uri="{FF2B5EF4-FFF2-40B4-BE49-F238E27FC236}">
                      <a16:creationId xmlns:a16="http://schemas.microsoft.com/office/drawing/2014/main" id="{730F3125-E76D-B2D4-FE94-71E99A805CFD}"/>
                    </a:ext>
                  </a:extLst>
                </p:cNvPr>
                <p:cNvSpPr txBox="1"/>
                <p:nvPr/>
              </p:nvSpPr>
              <p:spPr>
                <a:xfrm>
                  <a:off x="3171844" y="2734181"/>
                  <a:ext cx="729687" cy="584775"/>
                </a:xfrm>
                <a:prstGeom prst="rect">
                  <a:avLst/>
                </a:prstGeom>
                <a:solidFill>
                  <a:schemeClr val="bg1"/>
                </a:solidFill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3200" b="0" i="1" dirty="0" smtClean="0">
                            <a:latin typeface="Cambria Math" panose="02040503050406030204" pitchFamily="18" charset="0"/>
                          </a:rPr>
                          <m:t>12</m:t>
                        </m:r>
                      </m:oMath>
                    </m:oMathPara>
                  </a14:m>
                  <a:endParaRPr lang="en-GB" sz="3200" b="0" i="1" dirty="0">
                    <a:latin typeface="Cambria Math" panose="02040503050406030204" pitchFamily="18" charset="0"/>
                  </a:endParaRPr>
                </a:p>
              </p:txBody>
            </p:sp>
          </mc:Choice>
          <mc:Fallback xmlns="">
            <p:sp>
              <p:nvSpPr>
                <p:cNvPr id="74" name="TextBox 73">
                  <a:extLst>
                    <a:ext uri="{FF2B5EF4-FFF2-40B4-BE49-F238E27FC236}">
                      <a16:creationId xmlns:a16="http://schemas.microsoft.com/office/drawing/2014/main" id="{730F3125-E76D-B2D4-FE94-71E99A805CFD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171844" y="2734181"/>
                  <a:ext cx="729687" cy="584775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46BA5F0E-9A56-2CB2-20D4-CD05709304C3}"/>
              </a:ext>
            </a:extLst>
          </p:cNvPr>
          <p:cNvCxnSpPr>
            <a:cxnSpLocks/>
          </p:cNvCxnSpPr>
          <p:nvPr/>
        </p:nvCxnSpPr>
        <p:spPr>
          <a:xfrm flipV="1">
            <a:off x="1107129" y="1685925"/>
            <a:ext cx="4979346" cy="3302364"/>
          </a:xfrm>
          <a:prstGeom prst="line">
            <a:avLst/>
          </a:prstGeom>
          <a:ln w="38100">
            <a:solidFill>
              <a:schemeClr val="tx1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C9DEEF89-2AAE-FA21-65F0-1798D06E9CBA}"/>
              </a:ext>
            </a:extLst>
          </p:cNvPr>
          <p:cNvCxnSpPr>
            <a:cxnSpLocks/>
          </p:cNvCxnSpPr>
          <p:nvPr/>
        </p:nvCxnSpPr>
        <p:spPr>
          <a:xfrm>
            <a:off x="3771900" y="3689422"/>
            <a:ext cx="1864249" cy="2179867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tangle 1">
            <a:extLst>
              <a:ext uri="{FF2B5EF4-FFF2-40B4-BE49-F238E27FC236}">
                <a16:creationId xmlns:a16="http://schemas.microsoft.com/office/drawing/2014/main" id="{FC8D8FDC-477E-F5BE-2BDE-A450393028B4}"/>
              </a:ext>
            </a:extLst>
          </p:cNvPr>
          <p:cNvSpPr/>
          <p:nvPr/>
        </p:nvSpPr>
        <p:spPr>
          <a:xfrm>
            <a:off x="387155" y="300220"/>
            <a:ext cx="99097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GB" sz="2000" b="1" dirty="0">
                <a:latin typeface="Bradley Hand ITC" panose="03070402050302030203" pitchFamily="66" charset="0"/>
              </a:rPr>
              <a:t>SIC_94</a:t>
            </a:r>
          </a:p>
        </p:txBody>
      </p:sp>
    </p:spTree>
    <p:extLst>
      <p:ext uri="{BB962C8B-B14F-4D97-AF65-F5344CB8AC3E}">
        <p14:creationId xmlns:p14="http://schemas.microsoft.com/office/powerpoint/2010/main" val="21033639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EBF3AA2C-07BF-3C58-A22F-F9BD24A7197A}"/>
              </a:ext>
            </a:extLst>
          </p:cNvPr>
          <p:cNvSpPr/>
          <p:nvPr/>
        </p:nvSpPr>
        <p:spPr>
          <a:xfrm>
            <a:off x="450283" y="678072"/>
            <a:ext cx="8243434" cy="5850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GB" sz="2400" dirty="0">
                <a:latin typeface="Comic Sans MS" panose="030F0702030302020204" pitchFamily="66" charset="0"/>
              </a:rPr>
              <a:t>Find the perimeter of the arrowhead quadrilateral.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DC9D58D-48AF-B964-91FB-0217FF257212}"/>
              </a:ext>
            </a:extLst>
          </p:cNvPr>
          <p:cNvSpPr txBox="1"/>
          <p:nvPr/>
        </p:nvSpPr>
        <p:spPr>
          <a:xfrm>
            <a:off x="412955" y="152400"/>
            <a:ext cx="837708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latin typeface="Comic Sans MS" panose="030F0702030302020204" pitchFamily="66" charset="0"/>
              </a:rPr>
              <a:t>Arrowhead Perimeter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4A784EA2-3566-A78D-EC2B-120D222F5F8D}"/>
              </a:ext>
            </a:extLst>
          </p:cNvPr>
          <p:cNvSpPr txBox="1"/>
          <p:nvPr/>
        </p:nvSpPr>
        <p:spPr>
          <a:xfrm>
            <a:off x="309759" y="6179928"/>
            <a:ext cx="257960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>
                <a:latin typeface="Comic Sans MS" panose="030F0702030302020204" pitchFamily="66" charset="0"/>
              </a:rPr>
              <a:t>(not drawn to scale)</a:t>
            </a:r>
          </a:p>
        </p:txBody>
      </p:sp>
      <p:sp>
        <p:nvSpPr>
          <p:cNvPr id="34" name="Oval 33">
            <a:extLst>
              <a:ext uri="{FF2B5EF4-FFF2-40B4-BE49-F238E27FC236}">
                <a16:creationId xmlns:a16="http://schemas.microsoft.com/office/drawing/2014/main" id="{0A6EFFEB-25D9-6D08-41F5-FDF6FEA22C3F}"/>
              </a:ext>
            </a:extLst>
          </p:cNvPr>
          <p:cNvSpPr/>
          <p:nvPr/>
        </p:nvSpPr>
        <p:spPr>
          <a:xfrm>
            <a:off x="4000500" y="2657475"/>
            <a:ext cx="1857375" cy="1857375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000E4049-42EA-D39D-A10C-57123CD2CFD2}"/>
              </a:ext>
            </a:extLst>
          </p:cNvPr>
          <p:cNvCxnSpPr>
            <a:cxnSpLocks/>
          </p:cNvCxnSpPr>
          <p:nvPr/>
        </p:nvCxnSpPr>
        <p:spPr>
          <a:xfrm flipV="1">
            <a:off x="5636149" y="1676399"/>
            <a:ext cx="450326" cy="4212000"/>
          </a:xfrm>
          <a:prstGeom prst="line">
            <a:avLst/>
          </a:prstGeom>
          <a:ln w="38100">
            <a:solidFill>
              <a:schemeClr val="tx1"/>
            </a:solidFill>
            <a:miter lim="800000"/>
            <a:headEnd type="none" w="sm" len="sm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90EE5E8B-B374-7561-C697-4712F2AA03E7}"/>
              </a:ext>
            </a:extLst>
          </p:cNvPr>
          <p:cNvCxnSpPr>
            <a:cxnSpLocks/>
          </p:cNvCxnSpPr>
          <p:nvPr/>
        </p:nvCxnSpPr>
        <p:spPr>
          <a:xfrm flipV="1">
            <a:off x="1074821" y="4463514"/>
            <a:ext cx="4483017" cy="532701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Rectangle 65">
            <a:extLst>
              <a:ext uri="{FF2B5EF4-FFF2-40B4-BE49-F238E27FC236}">
                <a16:creationId xmlns:a16="http://schemas.microsoft.com/office/drawing/2014/main" id="{D7279888-FD5F-D143-8710-06943BB27FBB}"/>
              </a:ext>
            </a:extLst>
          </p:cNvPr>
          <p:cNvSpPr/>
          <p:nvPr/>
        </p:nvSpPr>
        <p:spPr>
          <a:xfrm>
            <a:off x="450283" y="1753339"/>
            <a:ext cx="3310729" cy="11390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GB" sz="2400" dirty="0">
                <a:latin typeface="Comic Sans MS" panose="030F0702030302020204" pitchFamily="66" charset="0"/>
              </a:rPr>
              <a:t>All lines are tangents to the circle.</a:t>
            </a:r>
          </a:p>
        </p:txBody>
      </p:sp>
      <p:grpSp>
        <p:nvGrpSpPr>
          <p:cNvPr id="69" name="Group 68">
            <a:extLst>
              <a:ext uri="{FF2B5EF4-FFF2-40B4-BE49-F238E27FC236}">
                <a16:creationId xmlns:a16="http://schemas.microsoft.com/office/drawing/2014/main" id="{02F7E848-6111-C8AC-DD7C-22B5142BAFB8}"/>
              </a:ext>
            </a:extLst>
          </p:cNvPr>
          <p:cNvGrpSpPr/>
          <p:nvPr/>
        </p:nvGrpSpPr>
        <p:grpSpPr>
          <a:xfrm>
            <a:off x="4400462" y="4753371"/>
            <a:ext cx="1085958" cy="1269811"/>
            <a:chOff x="4264990" y="4871909"/>
            <a:chExt cx="1085958" cy="1269811"/>
          </a:xfrm>
        </p:grpSpPr>
        <p:cxnSp>
          <p:nvCxnSpPr>
            <p:cNvPr id="70" name="Straight Connector 69">
              <a:extLst>
                <a:ext uri="{FF2B5EF4-FFF2-40B4-BE49-F238E27FC236}">
                  <a16:creationId xmlns:a16="http://schemas.microsoft.com/office/drawing/2014/main" id="{9D0DF80F-E90F-05CC-5336-8693B3F2B877}"/>
                </a:ext>
              </a:extLst>
            </p:cNvPr>
            <p:cNvCxnSpPr>
              <a:cxnSpLocks/>
            </p:cNvCxnSpPr>
            <p:nvPr/>
          </p:nvCxnSpPr>
          <p:spPr>
            <a:xfrm>
              <a:off x="4264990" y="4871909"/>
              <a:ext cx="1085958" cy="1269811"/>
            </a:xfrm>
            <a:prstGeom prst="line">
              <a:avLst/>
            </a:prstGeom>
            <a:ln w="19050">
              <a:solidFill>
                <a:schemeClr val="tx1"/>
              </a:solidFill>
              <a:headEnd type="triangl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1" name="TextBox 70">
                  <a:extLst>
                    <a:ext uri="{FF2B5EF4-FFF2-40B4-BE49-F238E27FC236}">
                      <a16:creationId xmlns:a16="http://schemas.microsoft.com/office/drawing/2014/main" id="{A9BA93FA-6006-3612-CF0C-F4AE8379F6A8}"/>
                    </a:ext>
                  </a:extLst>
                </p:cNvPr>
                <p:cNvSpPr txBox="1"/>
                <p:nvPr/>
              </p:nvSpPr>
              <p:spPr>
                <a:xfrm>
                  <a:off x="4451390" y="5140364"/>
                  <a:ext cx="505267" cy="584775"/>
                </a:xfrm>
                <a:prstGeom prst="rect">
                  <a:avLst/>
                </a:prstGeom>
                <a:solidFill>
                  <a:schemeClr val="bg1"/>
                </a:solidFill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3200" b="0" i="1" dirty="0" smtClean="0">
                            <a:latin typeface="Cambria Math" panose="02040503050406030204" pitchFamily="18" charset="0"/>
                          </a:rPr>
                          <m:t>3</m:t>
                        </m:r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71" name="TextBox 70">
                  <a:extLst>
                    <a:ext uri="{FF2B5EF4-FFF2-40B4-BE49-F238E27FC236}">
                      <a16:creationId xmlns:a16="http://schemas.microsoft.com/office/drawing/2014/main" id="{A9BA93FA-6006-3612-CF0C-F4AE8379F6A8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451390" y="5140364"/>
                  <a:ext cx="505267" cy="584775"/>
                </a:xfrm>
                <a:prstGeom prst="rect">
                  <a:avLst/>
                </a:prstGeom>
                <a:blipFill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72" name="Group 71">
            <a:extLst>
              <a:ext uri="{FF2B5EF4-FFF2-40B4-BE49-F238E27FC236}">
                <a16:creationId xmlns:a16="http://schemas.microsoft.com/office/drawing/2014/main" id="{88FA7116-584F-EAA8-B65D-26A274FC3AC8}"/>
              </a:ext>
            </a:extLst>
          </p:cNvPr>
          <p:cNvGrpSpPr/>
          <p:nvPr/>
        </p:nvGrpSpPr>
        <p:grpSpPr>
          <a:xfrm>
            <a:off x="1016419" y="1527793"/>
            <a:ext cx="4979346" cy="3302364"/>
            <a:chOff x="1016419" y="1527793"/>
            <a:chExt cx="4979346" cy="3302364"/>
          </a:xfrm>
        </p:grpSpPr>
        <p:cxnSp>
          <p:nvCxnSpPr>
            <p:cNvPr id="73" name="Straight Connector 72">
              <a:extLst>
                <a:ext uri="{FF2B5EF4-FFF2-40B4-BE49-F238E27FC236}">
                  <a16:creationId xmlns:a16="http://schemas.microsoft.com/office/drawing/2014/main" id="{C7058565-7B55-9518-0038-D33747DC3C4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016419" y="1527793"/>
              <a:ext cx="4979346" cy="3302364"/>
            </a:xfrm>
            <a:prstGeom prst="line">
              <a:avLst/>
            </a:prstGeom>
            <a:ln w="19050">
              <a:solidFill>
                <a:schemeClr val="tx1"/>
              </a:solidFill>
              <a:miter lim="800000"/>
              <a:headEnd type="triangl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4" name="TextBox 73">
                  <a:extLst>
                    <a:ext uri="{FF2B5EF4-FFF2-40B4-BE49-F238E27FC236}">
                      <a16:creationId xmlns:a16="http://schemas.microsoft.com/office/drawing/2014/main" id="{730F3125-E76D-B2D4-FE94-71E99A805CFD}"/>
                    </a:ext>
                  </a:extLst>
                </p:cNvPr>
                <p:cNvSpPr txBox="1"/>
                <p:nvPr/>
              </p:nvSpPr>
              <p:spPr>
                <a:xfrm>
                  <a:off x="3171844" y="2742648"/>
                  <a:ext cx="732893" cy="584775"/>
                </a:xfrm>
                <a:prstGeom prst="rect">
                  <a:avLst/>
                </a:prstGeom>
                <a:solidFill>
                  <a:schemeClr val="bg1"/>
                </a:solidFill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3200" b="0" i="1" dirty="0" smtClean="0">
                            <a:latin typeface="Cambria Math" panose="02040503050406030204" pitchFamily="18" charset="0"/>
                          </a:rPr>
                          <m:t>12</m:t>
                        </m:r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74" name="TextBox 73">
                  <a:extLst>
                    <a:ext uri="{FF2B5EF4-FFF2-40B4-BE49-F238E27FC236}">
                      <a16:creationId xmlns:a16="http://schemas.microsoft.com/office/drawing/2014/main" id="{730F3125-E76D-B2D4-FE94-71E99A805CFD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171844" y="2742648"/>
                  <a:ext cx="732893" cy="584775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46BA5F0E-9A56-2CB2-20D4-CD05709304C3}"/>
              </a:ext>
            </a:extLst>
          </p:cNvPr>
          <p:cNvCxnSpPr>
            <a:cxnSpLocks/>
          </p:cNvCxnSpPr>
          <p:nvPr/>
        </p:nvCxnSpPr>
        <p:spPr>
          <a:xfrm flipV="1">
            <a:off x="1107129" y="1685925"/>
            <a:ext cx="4979346" cy="3302364"/>
          </a:xfrm>
          <a:prstGeom prst="line">
            <a:avLst/>
          </a:prstGeom>
          <a:ln w="38100">
            <a:solidFill>
              <a:schemeClr val="tx1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C9DEEF89-2AAE-FA21-65F0-1798D06E9CBA}"/>
              </a:ext>
            </a:extLst>
          </p:cNvPr>
          <p:cNvCxnSpPr>
            <a:cxnSpLocks/>
          </p:cNvCxnSpPr>
          <p:nvPr/>
        </p:nvCxnSpPr>
        <p:spPr>
          <a:xfrm>
            <a:off x="3771900" y="3689422"/>
            <a:ext cx="1864249" cy="2179867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tangle 1">
            <a:extLst>
              <a:ext uri="{FF2B5EF4-FFF2-40B4-BE49-F238E27FC236}">
                <a16:creationId xmlns:a16="http://schemas.microsoft.com/office/drawing/2014/main" id="{64320C80-0DDF-0422-DB30-57042A54F778}"/>
              </a:ext>
            </a:extLst>
          </p:cNvPr>
          <p:cNvSpPr/>
          <p:nvPr/>
        </p:nvSpPr>
        <p:spPr>
          <a:xfrm>
            <a:off x="387155" y="300220"/>
            <a:ext cx="99097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GB" sz="2000" b="1" dirty="0">
                <a:latin typeface="Bradley Hand ITC" panose="03070402050302030203" pitchFamily="66" charset="0"/>
              </a:rPr>
              <a:t>SIC_94</a:t>
            </a:r>
          </a:p>
        </p:txBody>
      </p:sp>
    </p:spTree>
    <p:extLst>
      <p:ext uri="{BB962C8B-B14F-4D97-AF65-F5344CB8AC3E}">
        <p14:creationId xmlns:p14="http://schemas.microsoft.com/office/powerpoint/2010/main" val="12469203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EBF3AA2C-07BF-3C58-A22F-F9BD24A7197A}"/>
              </a:ext>
            </a:extLst>
          </p:cNvPr>
          <p:cNvSpPr/>
          <p:nvPr/>
        </p:nvSpPr>
        <p:spPr>
          <a:xfrm>
            <a:off x="450283" y="678072"/>
            <a:ext cx="8243434" cy="5850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GB" sz="2400" dirty="0">
                <a:latin typeface="Comic Sans MS" panose="030F0702030302020204" pitchFamily="66" charset="0"/>
              </a:rPr>
              <a:t>Find the perimeter of the arrowhead quadrilateral.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DC9D58D-48AF-B964-91FB-0217FF257212}"/>
              </a:ext>
            </a:extLst>
          </p:cNvPr>
          <p:cNvSpPr txBox="1"/>
          <p:nvPr/>
        </p:nvSpPr>
        <p:spPr>
          <a:xfrm>
            <a:off x="412955" y="152400"/>
            <a:ext cx="837708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latin typeface="Comic Sans MS" panose="030F0702030302020204" pitchFamily="66" charset="0"/>
              </a:rPr>
              <a:t>Arrowhead Perimeter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4A784EA2-3566-A78D-EC2B-120D222F5F8D}"/>
              </a:ext>
            </a:extLst>
          </p:cNvPr>
          <p:cNvSpPr txBox="1"/>
          <p:nvPr/>
        </p:nvSpPr>
        <p:spPr>
          <a:xfrm>
            <a:off x="309759" y="6179928"/>
            <a:ext cx="257960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>
                <a:latin typeface="Comic Sans MS" panose="030F0702030302020204" pitchFamily="66" charset="0"/>
              </a:rPr>
              <a:t>(not drawn to scale)</a:t>
            </a:r>
          </a:p>
        </p:txBody>
      </p:sp>
      <p:sp>
        <p:nvSpPr>
          <p:cNvPr id="34" name="Oval 33">
            <a:extLst>
              <a:ext uri="{FF2B5EF4-FFF2-40B4-BE49-F238E27FC236}">
                <a16:creationId xmlns:a16="http://schemas.microsoft.com/office/drawing/2014/main" id="{0A6EFFEB-25D9-6D08-41F5-FDF6FEA22C3F}"/>
              </a:ext>
            </a:extLst>
          </p:cNvPr>
          <p:cNvSpPr/>
          <p:nvPr/>
        </p:nvSpPr>
        <p:spPr>
          <a:xfrm>
            <a:off x="4000500" y="2657475"/>
            <a:ext cx="1857375" cy="1857375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000E4049-42EA-D39D-A10C-57123CD2CFD2}"/>
              </a:ext>
            </a:extLst>
          </p:cNvPr>
          <p:cNvCxnSpPr>
            <a:cxnSpLocks/>
          </p:cNvCxnSpPr>
          <p:nvPr/>
        </p:nvCxnSpPr>
        <p:spPr>
          <a:xfrm flipV="1">
            <a:off x="5636149" y="1676399"/>
            <a:ext cx="450326" cy="4212000"/>
          </a:xfrm>
          <a:prstGeom prst="line">
            <a:avLst/>
          </a:prstGeom>
          <a:ln w="38100">
            <a:solidFill>
              <a:schemeClr val="tx1"/>
            </a:solidFill>
            <a:miter lim="800000"/>
            <a:headEnd type="none" w="sm" len="sm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90EE5E8B-B374-7561-C697-4712F2AA03E7}"/>
              </a:ext>
            </a:extLst>
          </p:cNvPr>
          <p:cNvCxnSpPr>
            <a:cxnSpLocks/>
          </p:cNvCxnSpPr>
          <p:nvPr/>
        </p:nvCxnSpPr>
        <p:spPr>
          <a:xfrm flipV="1">
            <a:off x="1074821" y="4463514"/>
            <a:ext cx="4483017" cy="532701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Rectangle 65">
            <a:extLst>
              <a:ext uri="{FF2B5EF4-FFF2-40B4-BE49-F238E27FC236}">
                <a16:creationId xmlns:a16="http://schemas.microsoft.com/office/drawing/2014/main" id="{D7279888-FD5F-D143-8710-06943BB27FBB}"/>
              </a:ext>
            </a:extLst>
          </p:cNvPr>
          <p:cNvSpPr/>
          <p:nvPr/>
        </p:nvSpPr>
        <p:spPr>
          <a:xfrm>
            <a:off x="450283" y="1753339"/>
            <a:ext cx="3310729" cy="11390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GB" sz="2400" dirty="0">
                <a:latin typeface="Comic Sans MS" panose="030F0702030302020204" pitchFamily="66" charset="0"/>
              </a:rPr>
              <a:t>All lines are tangents to the circle.</a:t>
            </a:r>
          </a:p>
        </p:txBody>
      </p:sp>
      <p:grpSp>
        <p:nvGrpSpPr>
          <p:cNvPr id="69" name="Group 68">
            <a:extLst>
              <a:ext uri="{FF2B5EF4-FFF2-40B4-BE49-F238E27FC236}">
                <a16:creationId xmlns:a16="http://schemas.microsoft.com/office/drawing/2014/main" id="{02F7E848-6111-C8AC-DD7C-22B5142BAFB8}"/>
              </a:ext>
            </a:extLst>
          </p:cNvPr>
          <p:cNvGrpSpPr/>
          <p:nvPr/>
        </p:nvGrpSpPr>
        <p:grpSpPr>
          <a:xfrm>
            <a:off x="4400462" y="4753371"/>
            <a:ext cx="1085958" cy="1269811"/>
            <a:chOff x="4264990" y="4871909"/>
            <a:chExt cx="1085958" cy="1269811"/>
          </a:xfrm>
        </p:grpSpPr>
        <p:cxnSp>
          <p:nvCxnSpPr>
            <p:cNvPr id="70" name="Straight Connector 69">
              <a:extLst>
                <a:ext uri="{FF2B5EF4-FFF2-40B4-BE49-F238E27FC236}">
                  <a16:creationId xmlns:a16="http://schemas.microsoft.com/office/drawing/2014/main" id="{9D0DF80F-E90F-05CC-5336-8693B3F2B877}"/>
                </a:ext>
              </a:extLst>
            </p:cNvPr>
            <p:cNvCxnSpPr>
              <a:cxnSpLocks/>
            </p:cNvCxnSpPr>
            <p:nvPr/>
          </p:nvCxnSpPr>
          <p:spPr>
            <a:xfrm>
              <a:off x="4264990" y="4871909"/>
              <a:ext cx="1085958" cy="1269811"/>
            </a:xfrm>
            <a:prstGeom prst="line">
              <a:avLst/>
            </a:prstGeom>
            <a:ln w="19050">
              <a:solidFill>
                <a:schemeClr val="tx1"/>
              </a:solidFill>
              <a:headEnd type="triangl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1" name="TextBox 70">
                  <a:extLst>
                    <a:ext uri="{FF2B5EF4-FFF2-40B4-BE49-F238E27FC236}">
                      <a16:creationId xmlns:a16="http://schemas.microsoft.com/office/drawing/2014/main" id="{A9BA93FA-6006-3612-CF0C-F4AE8379F6A8}"/>
                    </a:ext>
                  </a:extLst>
                </p:cNvPr>
                <p:cNvSpPr txBox="1"/>
                <p:nvPr/>
              </p:nvSpPr>
              <p:spPr>
                <a:xfrm>
                  <a:off x="4451390" y="5140364"/>
                  <a:ext cx="505267" cy="584775"/>
                </a:xfrm>
                <a:prstGeom prst="rect">
                  <a:avLst/>
                </a:prstGeom>
                <a:solidFill>
                  <a:schemeClr val="bg1"/>
                </a:solidFill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3200" b="0" i="1" dirty="0" smtClean="0">
                            <a:latin typeface="Cambria Math" panose="02040503050406030204" pitchFamily="18" charset="0"/>
                          </a:rPr>
                          <m:t>4</m:t>
                        </m:r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71" name="TextBox 70">
                  <a:extLst>
                    <a:ext uri="{FF2B5EF4-FFF2-40B4-BE49-F238E27FC236}">
                      <a16:creationId xmlns:a16="http://schemas.microsoft.com/office/drawing/2014/main" id="{A9BA93FA-6006-3612-CF0C-F4AE8379F6A8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451390" y="5140364"/>
                  <a:ext cx="505267" cy="584775"/>
                </a:xfrm>
                <a:prstGeom prst="rect">
                  <a:avLst/>
                </a:prstGeom>
                <a:blipFill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72" name="Group 71">
            <a:extLst>
              <a:ext uri="{FF2B5EF4-FFF2-40B4-BE49-F238E27FC236}">
                <a16:creationId xmlns:a16="http://schemas.microsoft.com/office/drawing/2014/main" id="{88FA7116-584F-EAA8-B65D-26A274FC3AC8}"/>
              </a:ext>
            </a:extLst>
          </p:cNvPr>
          <p:cNvGrpSpPr/>
          <p:nvPr/>
        </p:nvGrpSpPr>
        <p:grpSpPr>
          <a:xfrm>
            <a:off x="1016419" y="1527793"/>
            <a:ext cx="4979346" cy="3302364"/>
            <a:chOff x="1016419" y="1527793"/>
            <a:chExt cx="4979346" cy="3302364"/>
          </a:xfrm>
        </p:grpSpPr>
        <p:cxnSp>
          <p:nvCxnSpPr>
            <p:cNvPr id="73" name="Straight Connector 72">
              <a:extLst>
                <a:ext uri="{FF2B5EF4-FFF2-40B4-BE49-F238E27FC236}">
                  <a16:creationId xmlns:a16="http://schemas.microsoft.com/office/drawing/2014/main" id="{C7058565-7B55-9518-0038-D33747DC3C4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016419" y="1527793"/>
              <a:ext cx="4979346" cy="3302364"/>
            </a:xfrm>
            <a:prstGeom prst="line">
              <a:avLst/>
            </a:prstGeom>
            <a:ln w="19050">
              <a:solidFill>
                <a:schemeClr val="tx1"/>
              </a:solidFill>
              <a:miter lim="800000"/>
              <a:headEnd type="triangl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4" name="TextBox 73">
                  <a:extLst>
                    <a:ext uri="{FF2B5EF4-FFF2-40B4-BE49-F238E27FC236}">
                      <a16:creationId xmlns:a16="http://schemas.microsoft.com/office/drawing/2014/main" id="{730F3125-E76D-B2D4-FE94-71E99A805CFD}"/>
                    </a:ext>
                  </a:extLst>
                </p:cNvPr>
                <p:cNvSpPr txBox="1"/>
                <p:nvPr/>
              </p:nvSpPr>
              <p:spPr>
                <a:xfrm>
                  <a:off x="3171844" y="2742648"/>
                  <a:ext cx="732893" cy="584775"/>
                </a:xfrm>
                <a:prstGeom prst="rect">
                  <a:avLst/>
                </a:prstGeom>
                <a:solidFill>
                  <a:schemeClr val="bg1"/>
                </a:solidFill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3200" b="0" i="1" dirty="0" smtClean="0">
                            <a:latin typeface="Cambria Math" panose="02040503050406030204" pitchFamily="18" charset="0"/>
                          </a:rPr>
                          <m:t>13</m:t>
                        </m:r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74" name="TextBox 73">
                  <a:extLst>
                    <a:ext uri="{FF2B5EF4-FFF2-40B4-BE49-F238E27FC236}">
                      <a16:creationId xmlns:a16="http://schemas.microsoft.com/office/drawing/2014/main" id="{730F3125-E76D-B2D4-FE94-71E99A805CFD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171844" y="2742648"/>
                  <a:ext cx="732893" cy="584775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46BA5F0E-9A56-2CB2-20D4-CD05709304C3}"/>
              </a:ext>
            </a:extLst>
          </p:cNvPr>
          <p:cNvCxnSpPr>
            <a:cxnSpLocks/>
          </p:cNvCxnSpPr>
          <p:nvPr/>
        </p:nvCxnSpPr>
        <p:spPr>
          <a:xfrm flipV="1">
            <a:off x="1107129" y="1685925"/>
            <a:ext cx="4979346" cy="3302364"/>
          </a:xfrm>
          <a:prstGeom prst="line">
            <a:avLst/>
          </a:prstGeom>
          <a:ln w="38100">
            <a:solidFill>
              <a:schemeClr val="tx1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C9DEEF89-2AAE-FA21-65F0-1798D06E9CBA}"/>
              </a:ext>
            </a:extLst>
          </p:cNvPr>
          <p:cNvCxnSpPr>
            <a:cxnSpLocks/>
          </p:cNvCxnSpPr>
          <p:nvPr/>
        </p:nvCxnSpPr>
        <p:spPr>
          <a:xfrm>
            <a:off x="3771900" y="3689422"/>
            <a:ext cx="1864249" cy="2179867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tangle 1">
            <a:extLst>
              <a:ext uri="{FF2B5EF4-FFF2-40B4-BE49-F238E27FC236}">
                <a16:creationId xmlns:a16="http://schemas.microsoft.com/office/drawing/2014/main" id="{ABC96F48-1E31-C5E4-B3ED-40C781CC7CC5}"/>
              </a:ext>
            </a:extLst>
          </p:cNvPr>
          <p:cNvSpPr/>
          <p:nvPr/>
        </p:nvSpPr>
        <p:spPr>
          <a:xfrm>
            <a:off x="387155" y="300220"/>
            <a:ext cx="99097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GB" sz="2000" b="1" dirty="0">
                <a:latin typeface="Bradley Hand ITC" panose="03070402050302030203" pitchFamily="66" charset="0"/>
              </a:rPr>
              <a:t>SIC_94</a:t>
            </a:r>
          </a:p>
        </p:txBody>
      </p:sp>
    </p:spTree>
    <p:extLst>
      <p:ext uri="{BB962C8B-B14F-4D97-AF65-F5344CB8AC3E}">
        <p14:creationId xmlns:p14="http://schemas.microsoft.com/office/powerpoint/2010/main" val="8373991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EBF3AA2C-07BF-3C58-A22F-F9BD24A7197A}"/>
              </a:ext>
            </a:extLst>
          </p:cNvPr>
          <p:cNvSpPr/>
          <p:nvPr/>
        </p:nvSpPr>
        <p:spPr>
          <a:xfrm>
            <a:off x="450283" y="678072"/>
            <a:ext cx="8243434" cy="5850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GB" sz="2400" dirty="0">
                <a:latin typeface="Comic Sans MS" panose="030F0702030302020204" pitchFamily="66" charset="0"/>
              </a:rPr>
              <a:t>Find the perimeter of the arrowhead quadrilateral.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DC9D58D-48AF-B964-91FB-0217FF257212}"/>
              </a:ext>
            </a:extLst>
          </p:cNvPr>
          <p:cNvSpPr txBox="1"/>
          <p:nvPr/>
        </p:nvSpPr>
        <p:spPr>
          <a:xfrm>
            <a:off x="412955" y="152400"/>
            <a:ext cx="837708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latin typeface="Comic Sans MS" panose="030F0702030302020204" pitchFamily="66" charset="0"/>
              </a:rPr>
              <a:t>Arrowhead Perimeter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4A784EA2-3566-A78D-EC2B-120D222F5F8D}"/>
              </a:ext>
            </a:extLst>
          </p:cNvPr>
          <p:cNvSpPr txBox="1"/>
          <p:nvPr/>
        </p:nvSpPr>
        <p:spPr>
          <a:xfrm>
            <a:off x="309759" y="6179928"/>
            <a:ext cx="257960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>
                <a:latin typeface="Comic Sans MS" panose="030F0702030302020204" pitchFamily="66" charset="0"/>
              </a:rPr>
              <a:t>(not drawn to scale)</a:t>
            </a:r>
          </a:p>
        </p:txBody>
      </p:sp>
      <p:sp>
        <p:nvSpPr>
          <p:cNvPr id="34" name="Oval 33">
            <a:extLst>
              <a:ext uri="{FF2B5EF4-FFF2-40B4-BE49-F238E27FC236}">
                <a16:creationId xmlns:a16="http://schemas.microsoft.com/office/drawing/2014/main" id="{0A6EFFEB-25D9-6D08-41F5-FDF6FEA22C3F}"/>
              </a:ext>
            </a:extLst>
          </p:cNvPr>
          <p:cNvSpPr/>
          <p:nvPr/>
        </p:nvSpPr>
        <p:spPr>
          <a:xfrm>
            <a:off x="4000500" y="2657475"/>
            <a:ext cx="1857375" cy="1857375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000E4049-42EA-D39D-A10C-57123CD2CFD2}"/>
              </a:ext>
            </a:extLst>
          </p:cNvPr>
          <p:cNvCxnSpPr>
            <a:cxnSpLocks/>
          </p:cNvCxnSpPr>
          <p:nvPr/>
        </p:nvCxnSpPr>
        <p:spPr>
          <a:xfrm flipV="1">
            <a:off x="5636149" y="1676399"/>
            <a:ext cx="450326" cy="4212000"/>
          </a:xfrm>
          <a:prstGeom prst="line">
            <a:avLst/>
          </a:prstGeom>
          <a:ln w="38100">
            <a:solidFill>
              <a:schemeClr val="tx1"/>
            </a:solidFill>
            <a:miter lim="800000"/>
            <a:headEnd type="none" w="sm" len="sm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90EE5E8B-B374-7561-C697-4712F2AA03E7}"/>
              </a:ext>
            </a:extLst>
          </p:cNvPr>
          <p:cNvCxnSpPr>
            <a:cxnSpLocks/>
          </p:cNvCxnSpPr>
          <p:nvPr/>
        </p:nvCxnSpPr>
        <p:spPr>
          <a:xfrm flipV="1">
            <a:off x="1074821" y="4463514"/>
            <a:ext cx="4483017" cy="532701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Rectangle 65">
            <a:extLst>
              <a:ext uri="{FF2B5EF4-FFF2-40B4-BE49-F238E27FC236}">
                <a16:creationId xmlns:a16="http://schemas.microsoft.com/office/drawing/2014/main" id="{D7279888-FD5F-D143-8710-06943BB27FBB}"/>
              </a:ext>
            </a:extLst>
          </p:cNvPr>
          <p:cNvSpPr/>
          <p:nvPr/>
        </p:nvSpPr>
        <p:spPr>
          <a:xfrm>
            <a:off x="450283" y="1753339"/>
            <a:ext cx="3310729" cy="11390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GB" sz="2400" dirty="0">
                <a:latin typeface="Comic Sans MS" panose="030F0702030302020204" pitchFamily="66" charset="0"/>
              </a:rPr>
              <a:t>All lines are tangents to the circle.</a:t>
            </a:r>
          </a:p>
        </p:txBody>
      </p:sp>
      <p:grpSp>
        <p:nvGrpSpPr>
          <p:cNvPr id="69" name="Group 68">
            <a:extLst>
              <a:ext uri="{FF2B5EF4-FFF2-40B4-BE49-F238E27FC236}">
                <a16:creationId xmlns:a16="http://schemas.microsoft.com/office/drawing/2014/main" id="{02F7E848-6111-C8AC-DD7C-22B5142BAFB8}"/>
              </a:ext>
            </a:extLst>
          </p:cNvPr>
          <p:cNvGrpSpPr/>
          <p:nvPr/>
        </p:nvGrpSpPr>
        <p:grpSpPr>
          <a:xfrm>
            <a:off x="4400462" y="4753371"/>
            <a:ext cx="1085958" cy="1269811"/>
            <a:chOff x="4264990" y="4871909"/>
            <a:chExt cx="1085958" cy="1269811"/>
          </a:xfrm>
        </p:grpSpPr>
        <p:cxnSp>
          <p:nvCxnSpPr>
            <p:cNvPr id="70" name="Straight Connector 69">
              <a:extLst>
                <a:ext uri="{FF2B5EF4-FFF2-40B4-BE49-F238E27FC236}">
                  <a16:creationId xmlns:a16="http://schemas.microsoft.com/office/drawing/2014/main" id="{9D0DF80F-E90F-05CC-5336-8693B3F2B877}"/>
                </a:ext>
              </a:extLst>
            </p:cNvPr>
            <p:cNvCxnSpPr>
              <a:cxnSpLocks/>
            </p:cNvCxnSpPr>
            <p:nvPr/>
          </p:nvCxnSpPr>
          <p:spPr>
            <a:xfrm>
              <a:off x="4264990" y="4871909"/>
              <a:ext cx="1085958" cy="1269811"/>
            </a:xfrm>
            <a:prstGeom prst="line">
              <a:avLst/>
            </a:prstGeom>
            <a:ln w="19050">
              <a:solidFill>
                <a:schemeClr val="tx1"/>
              </a:solidFill>
              <a:headEnd type="triangl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1" name="TextBox 70">
                  <a:extLst>
                    <a:ext uri="{FF2B5EF4-FFF2-40B4-BE49-F238E27FC236}">
                      <a16:creationId xmlns:a16="http://schemas.microsoft.com/office/drawing/2014/main" id="{A9BA93FA-6006-3612-CF0C-F4AE8379F6A8}"/>
                    </a:ext>
                  </a:extLst>
                </p:cNvPr>
                <p:cNvSpPr txBox="1"/>
                <p:nvPr/>
              </p:nvSpPr>
              <p:spPr>
                <a:xfrm>
                  <a:off x="4451390" y="5140364"/>
                  <a:ext cx="505267" cy="584775"/>
                </a:xfrm>
                <a:prstGeom prst="rect">
                  <a:avLst/>
                </a:prstGeom>
                <a:solidFill>
                  <a:schemeClr val="bg1"/>
                </a:solidFill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3200" b="0" i="1" dirty="0" smtClean="0">
                            <a:latin typeface="Cambria Math" panose="02040503050406030204" pitchFamily="18" charset="0"/>
                          </a:rPr>
                          <m:t>3</m:t>
                        </m:r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71" name="TextBox 70">
                  <a:extLst>
                    <a:ext uri="{FF2B5EF4-FFF2-40B4-BE49-F238E27FC236}">
                      <a16:creationId xmlns:a16="http://schemas.microsoft.com/office/drawing/2014/main" id="{A9BA93FA-6006-3612-CF0C-F4AE8379F6A8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451390" y="5140364"/>
                  <a:ext cx="505267" cy="584775"/>
                </a:xfrm>
                <a:prstGeom prst="rect">
                  <a:avLst/>
                </a:prstGeom>
                <a:blipFill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72" name="Group 71">
            <a:extLst>
              <a:ext uri="{FF2B5EF4-FFF2-40B4-BE49-F238E27FC236}">
                <a16:creationId xmlns:a16="http://schemas.microsoft.com/office/drawing/2014/main" id="{88FA7116-584F-EAA8-B65D-26A274FC3AC8}"/>
              </a:ext>
            </a:extLst>
          </p:cNvPr>
          <p:cNvGrpSpPr/>
          <p:nvPr/>
        </p:nvGrpSpPr>
        <p:grpSpPr>
          <a:xfrm>
            <a:off x="1016419" y="1527793"/>
            <a:ext cx="4979346" cy="3302364"/>
            <a:chOff x="1016419" y="1527793"/>
            <a:chExt cx="4979346" cy="3302364"/>
          </a:xfrm>
        </p:grpSpPr>
        <p:cxnSp>
          <p:nvCxnSpPr>
            <p:cNvPr id="73" name="Straight Connector 72">
              <a:extLst>
                <a:ext uri="{FF2B5EF4-FFF2-40B4-BE49-F238E27FC236}">
                  <a16:creationId xmlns:a16="http://schemas.microsoft.com/office/drawing/2014/main" id="{C7058565-7B55-9518-0038-D33747DC3C4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016419" y="1527793"/>
              <a:ext cx="4979346" cy="3302364"/>
            </a:xfrm>
            <a:prstGeom prst="line">
              <a:avLst/>
            </a:prstGeom>
            <a:ln w="19050">
              <a:solidFill>
                <a:schemeClr val="tx1"/>
              </a:solidFill>
              <a:miter lim="800000"/>
              <a:headEnd type="triangl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4" name="TextBox 73">
                  <a:extLst>
                    <a:ext uri="{FF2B5EF4-FFF2-40B4-BE49-F238E27FC236}">
                      <a16:creationId xmlns:a16="http://schemas.microsoft.com/office/drawing/2014/main" id="{730F3125-E76D-B2D4-FE94-71E99A805CFD}"/>
                    </a:ext>
                  </a:extLst>
                </p:cNvPr>
                <p:cNvSpPr txBox="1"/>
                <p:nvPr/>
              </p:nvSpPr>
              <p:spPr>
                <a:xfrm>
                  <a:off x="3171844" y="2742648"/>
                  <a:ext cx="732893" cy="584775"/>
                </a:xfrm>
                <a:prstGeom prst="rect">
                  <a:avLst/>
                </a:prstGeom>
                <a:solidFill>
                  <a:schemeClr val="bg1"/>
                </a:solidFill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3200" b="0" i="1" dirty="0" smtClean="0">
                            <a:latin typeface="Cambria Math" panose="02040503050406030204" pitchFamily="18" charset="0"/>
                          </a:rPr>
                          <m:t>13</m:t>
                        </m:r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74" name="TextBox 73">
                  <a:extLst>
                    <a:ext uri="{FF2B5EF4-FFF2-40B4-BE49-F238E27FC236}">
                      <a16:creationId xmlns:a16="http://schemas.microsoft.com/office/drawing/2014/main" id="{730F3125-E76D-B2D4-FE94-71E99A805CFD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171844" y="2742648"/>
                  <a:ext cx="732893" cy="584775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46BA5F0E-9A56-2CB2-20D4-CD05709304C3}"/>
              </a:ext>
            </a:extLst>
          </p:cNvPr>
          <p:cNvCxnSpPr>
            <a:cxnSpLocks/>
          </p:cNvCxnSpPr>
          <p:nvPr/>
        </p:nvCxnSpPr>
        <p:spPr>
          <a:xfrm flipV="1">
            <a:off x="1107129" y="1685925"/>
            <a:ext cx="4979346" cy="3302364"/>
          </a:xfrm>
          <a:prstGeom prst="line">
            <a:avLst/>
          </a:prstGeom>
          <a:ln w="38100">
            <a:solidFill>
              <a:schemeClr val="tx1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C9DEEF89-2AAE-FA21-65F0-1798D06E9CBA}"/>
              </a:ext>
            </a:extLst>
          </p:cNvPr>
          <p:cNvCxnSpPr>
            <a:cxnSpLocks/>
          </p:cNvCxnSpPr>
          <p:nvPr/>
        </p:nvCxnSpPr>
        <p:spPr>
          <a:xfrm>
            <a:off x="3771900" y="3689422"/>
            <a:ext cx="1864249" cy="2179867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tangle 1">
            <a:extLst>
              <a:ext uri="{FF2B5EF4-FFF2-40B4-BE49-F238E27FC236}">
                <a16:creationId xmlns:a16="http://schemas.microsoft.com/office/drawing/2014/main" id="{97612C42-DB05-6949-4299-639DE7E9BDFE}"/>
              </a:ext>
            </a:extLst>
          </p:cNvPr>
          <p:cNvSpPr/>
          <p:nvPr/>
        </p:nvSpPr>
        <p:spPr>
          <a:xfrm>
            <a:off x="387155" y="300220"/>
            <a:ext cx="99097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GB" sz="2000" b="1" dirty="0">
                <a:latin typeface="Bradley Hand ITC" panose="03070402050302030203" pitchFamily="66" charset="0"/>
              </a:rPr>
              <a:t>SIC_94</a:t>
            </a:r>
          </a:p>
        </p:txBody>
      </p:sp>
    </p:spTree>
    <p:extLst>
      <p:ext uri="{BB962C8B-B14F-4D97-AF65-F5344CB8AC3E}">
        <p14:creationId xmlns:p14="http://schemas.microsoft.com/office/powerpoint/2010/main" val="11502027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EBF3AA2C-07BF-3C58-A22F-F9BD24A7197A}"/>
              </a:ext>
            </a:extLst>
          </p:cNvPr>
          <p:cNvSpPr/>
          <p:nvPr/>
        </p:nvSpPr>
        <p:spPr>
          <a:xfrm>
            <a:off x="450283" y="678072"/>
            <a:ext cx="8243434" cy="5850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GB" sz="2400" dirty="0">
                <a:latin typeface="Comic Sans MS" panose="030F0702030302020204" pitchFamily="66" charset="0"/>
              </a:rPr>
              <a:t>Find the perimeter of the arrowhead quadrilateral.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DC9D58D-48AF-B964-91FB-0217FF257212}"/>
              </a:ext>
            </a:extLst>
          </p:cNvPr>
          <p:cNvSpPr txBox="1"/>
          <p:nvPr/>
        </p:nvSpPr>
        <p:spPr>
          <a:xfrm>
            <a:off x="412955" y="152400"/>
            <a:ext cx="837708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latin typeface="Comic Sans MS" panose="030F0702030302020204" pitchFamily="66" charset="0"/>
              </a:rPr>
              <a:t>Arrowhead Perimeter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4A784EA2-3566-A78D-EC2B-120D222F5F8D}"/>
              </a:ext>
            </a:extLst>
          </p:cNvPr>
          <p:cNvSpPr txBox="1"/>
          <p:nvPr/>
        </p:nvSpPr>
        <p:spPr>
          <a:xfrm>
            <a:off x="309759" y="6179928"/>
            <a:ext cx="257960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>
                <a:latin typeface="Comic Sans MS" panose="030F0702030302020204" pitchFamily="66" charset="0"/>
              </a:rPr>
              <a:t>(not drawn to scale)</a:t>
            </a:r>
          </a:p>
        </p:txBody>
      </p:sp>
      <p:sp>
        <p:nvSpPr>
          <p:cNvPr id="34" name="Oval 33">
            <a:extLst>
              <a:ext uri="{FF2B5EF4-FFF2-40B4-BE49-F238E27FC236}">
                <a16:creationId xmlns:a16="http://schemas.microsoft.com/office/drawing/2014/main" id="{0A6EFFEB-25D9-6D08-41F5-FDF6FEA22C3F}"/>
              </a:ext>
            </a:extLst>
          </p:cNvPr>
          <p:cNvSpPr/>
          <p:nvPr/>
        </p:nvSpPr>
        <p:spPr>
          <a:xfrm>
            <a:off x="4000500" y="2657475"/>
            <a:ext cx="1857375" cy="1857375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000E4049-42EA-D39D-A10C-57123CD2CFD2}"/>
              </a:ext>
            </a:extLst>
          </p:cNvPr>
          <p:cNvCxnSpPr>
            <a:cxnSpLocks/>
          </p:cNvCxnSpPr>
          <p:nvPr/>
        </p:nvCxnSpPr>
        <p:spPr>
          <a:xfrm flipV="1">
            <a:off x="5636149" y="1676399"/>
            <a:ext cx="450326" cy="4212000"/>
          </a:xfrm>
          <a:prstGeom prst="line">
            <a:avLst/>
          </a:prstGeom>
          <a:ln w="38100">
            <a:solidFill>
              <a:schemeClr val="tx1"/>
            </a:solidFill>
            <a:miter lim="800000"/>
            <a:headEnd type="none" w="sm" len="sm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90EE5E8B-B374-7561-C697-4712F2AA03E7}"/>
              </a:ext>
            </a:extLst>
          </p:cNvPr>
          <p:cNvCxnSpPr>
            <a:cxnSpLocks/>
          </p:cNvCxnSpPr>
          <p:nvPr/>
        </p:nvCxnSpPr>
        <p:spPr>
          <a:xfrm flipV="1">
            <a:off x="1074821" y="4463514"/>
            <a:ext cx="4483017" cy="532701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Rectangle 65">
            <a:extLst>
              <a:ext uri="{FF2B5EF4-FFF2-40B4-BE49-F238E27FC236}">
                <a16:creationId xmlns:a16="http://schemas.microsoft.com/office/drawing/2014/main" id="{D7279888-FD5F-D143-8710-06943BB27FBB}"/>
              </a:ext>
            </a:extLst>
          </p:cNvPr>
          <p:cNvSpPr/>
          <p:nvPr/>
        </p:nvSpPr>
        <p:spPr>
          <a:xfrm>
            <a:off x="450283" y="1753339"/>
            <a:ext cx="3310729" cy="11390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GB" sz="2400" dirty="0">
                <a:latin typeface="Comic Sans MS" panose="030F0702030302020204" pitchFamily="66" charset="0"/>
              </a:rPr>
              <a:t>All lines are tangents to the circle.</a:t>
            </a:r>
          </a:p>
        </p:txBody>
      </p:sp>
      <p:grpSp>
        <p:nvGrpSpPr>
          <p:cNvPr id="69" name="Group 68">
            <a:extLst>
              <a:ext uri="{FF2B5EF4-FFF2-40B4-BE49-F238E27FC236}">
                <a16:creationId xmlns:a16="http://schemas.microsoft.com/office/drawing/2014/main" id="{02F7E848-6111-C8AC-DD7C-22B5142BAFB8}"/>
              </a:ext>
            </a:extLst>
          </p:cNvPr>
          <p:cNvGrpSpPr/>
          <p:nvPr/>
        </p:nvGrpSpPr>
        <p:grpSpPr>
          <a:xfrm>
            <a:off x="4400462" y="4753371"/>
            <a:ext cx="1085958" cy="1269811"/>
            <a:chOff x="4264990" y="4871909"/>
            <a:chExt cx="1085958" cy="1269811"/>
          </a:xfrm>
        </p:grpSpPr>
        <p:cxnSp>
          <p:nvCxnSpPr>
            <p:cNvPr id="70" name="Straight Connector 69">
              <a:extLst>
                <a:ext uri="{FF2B5EF4-FFF2-40B4-BE49-F238E27FC236}">
                  <a16:creationId xmlns:a16="http://schemas.microsoft.com/office/drawing/2014/main" id="{9D0DF80F-E90F-05CC-5336-8693B3F2B877}"/>
                </a:ext>
              </a:extLst>
            </p:cNvPr>
            <p:cNvCxnSpPr>
              <a:cxnSpLocks/>
            </p:cNvCxnSpPr>
            <p:nvPr/>
          </p:nvCxnSpPr>
          <p:spPr>
            <a:xfrm>
              <a:off x="4264990" y="4871909"/>
              <a:ext cx="1085958" cy="1269811"/>
            </a:xfrm>
            <a:prstGeom prst="line">
              <a:avLst/>
            </a:prstGeom>
            <a:ln w="19050">
              <a:solidFill>
                <a:schemeClr val="tx1"/>
              </a:solidFill>
              <a:headEnd type="triangl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1" name="TextBox 70">
                  <a:extLst>
                    <a:ext uri="{FF2B5EF4-FFF2-40B4-BE49-F238E27FC236}">
                      <a16:creationId xmlns:a16="http://schemas.microsoft.com/office/drawing/2014/main" id="{A9BA93FA-6006-3612-CF0C-F4AE8379F6A8}"/>
                    </a:ext>
                  </a:extLst>
                </p:cNvPr>
                <p:cNvSpPr txBox="1"/>
                <p:nvPr/>
              </p:nvSpPr>
              <p:spPr>
                <a:xfrm>
                  <a:off x="4451390" y="5140364"/>
                  <a:ext cx="505267" cy="584775"/>
                </a:xfrm>
                <a:prstGeom prst="rect">
                  <a:avLst/>
                </a:prstGeom>
                <a:solidFill>
                  <a:schemeClr val="bg1"/>
                </a:solidFill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3200" b="0" i="1" dirty="0" smtClean="0">
                            <a:latin typeface="Cambria Math" panose="02040503050406030204" pitchFamily="18" charset="0"/>
                          </a:rPr>
                          <m:t>3</m:t>
                        </m:r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71" name="TextBox 70">
                  <a:extLst>
                    <a:ext uri="{FF2B5EF4-FFF2-40B4-BE49-F238E27FC236}">
                      <a16:creationId xmlns:a16="http://schemas.microsoft.com/office/drawing/2014/main" id="{A9BA93FA-6006-3612-CF0C-F4AE8379F6A8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451390" y="5140364"/>
                  <a:ext cx="505267" cy="584775"/>
                </a:xfrm>
                <a:prstGeom prst="rect">
                  <a:avLst/>
                </a:prstGeom>
                <a:blipFill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72" name="Group 71">
            <a:extLst>
              <a:ext uri="{FF2B5EF4-FFF2-40B4-BE49-F238E27FC236}">
                <a16:creationId xmlns:a16="http://schemas.microsoft.com/office/drawing/2014/main" id="{88FA7116-584F-EAA8-B65D-26A274FC3AC8}"/>
              </a:ext>
            </a:extLst>
          </p:cNvPr>
          <p:cNvGrpSpPr/>
          <p:nvPr/>
        </p:nvGrpSpPr>
        <p:grpSpPr>
          <a:xfrm>
            <a:off x="1016419" y="1527793"/>
            <a:ext cx="4979346" cy="3302364"/>
            <a:chOff x="1016419" y="1527793"/>
            <a:chExt cx="4979346" cy="3302364"/>
          </a:xfrm>
        </p:grpSpPr>
        <p:cxnSp>
          <p:nvCxnSpPr>
            <p:cNvPr id="73" name="Straight Connector 72">
              <a:extLst>
                <a:ext uri="{FF2B5EF4-FFF2-40B4-BE49-F238E27FC236}">
                  <a16:creationId xmlns:a16="http://schemas.microsoft.com/office/drawing/2014/main" id="{C7058565-7B55-9518-0038-D33747DC3C4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016419" y="1527793"/>
              <a:ext cx="4979346" cy="3302364"/>
            </a:xfrm>
            <a:prstGeom prst="line">
              <a:avLst/>
            </a:prstGeom>
            <a:ln w="19050">
              <a:solidFill>
                <a:schemeClr val="tx1"/>
              </a:solidFill>
              <a:miter lim="800000"/>
              <a:headEnd type="triangl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4" name="TextBox 73">
                  <a:extLst>
                    <a:ext uri="{FF2B5EF4-FFF2-40B4-BE49-F238E27FC236}">
                      <a16:creationId xmlns:a16="http://schemas.microsoft.com/office/drawing/2014/main" id="{730F3125-E76D-B2D4-FE94-71E99A805CFD}"/>
                    </a:ext>
                  </a:extLst>
                </p:cNvPr>
                <p:cNvSpPr txBox="1"/>
                <p:nvPr/>
              </p:nvSpPr>
              <p:spPr>
                <a:xfrm>
                  <a:off x="3171844" y="2856537"/>
                  <a:ext cx="505267" cy="584775"/>
                </a:xfrm>
                <a:prstGeom prst="rect">
                  <a:avLst/>
                </a:prstGeom>
                <a:solidFill>
                  <a:schemeClr val="bg1"/>
                </a:solidFill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3200" b="0" i="1" dirty="0" smtClean="0">
                            <a:latin typeface="Cambria Math" panose="02040503050406030204" pitchFamily="18" charset="0"/>
                          </a:rPr>
                          <m:t>8</m:t>
                        </m:r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74" name="TextBox 73">
                  <a:extLst>
                    <a:ext uri="{FF2B5EF4-FFF2-40B4-BE49-F238E27FC236}">
                      <a16:creationId xmlns:a16="http://schemas.microsoft.com/office/drawing/2014/main" id="{730F3125-E76D-B2D4-FE94-71E99A805CFD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171844" y="2856537"/>
                  <a:ext cx="505267" cy="584775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46BA5F0E-9A56-2CB2-20D4-CD05709304C3}"/>
              </a:ext>
            </a:extLst>
          </p:cNvPr>
          <p:cNvCxnSpPr>
            <a:cxnSpLocks/>
          </p:cNvCxnSpPr>
          <p:nvPr/>
        </p:nvCxnSpPr>
        <p:spPr>
          <a:xfrm flipV="1">
            <a:off x="1107129" y="1685925"/>
            <a:ext cx="4979346" cy="3302364"/>
          </a:xfrm>
          <a:prstGeom prst="line">
            <a:avLst/>
          </a:prstGeom>
          <a:ln w="38100">
            <a:solidFill>
              <a:schemeClr val="tx1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C9DEEF89-2AAE-FA21-65F0-1798D06E9CBA}"/>
              </a:ext>
            </a:extLst>
          </p:cNvPr>
          <p:cNvCxnSpPr>
            <a:cxnSpLocks/>
          </p:cNvCxnSpPr>
          <p:nvPr/>
        </p:nvCxnSpPr>
        <p:spPr>
          <a:xfrm>
            <a:off x="3771900" y="3689422"/>
            <a:ext cx="1864249" cy="2179867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tangle 1">
            <a:extLst>
              <a:ext uri="{FF2B5EF4-FFF2-40B4-BE49-F238E27FC236}">
                <a16:creationId xmlns:a16="http://schemas.microsoft.com/office/drawing/2014/main" id="{91B9EAFE-9EC5-A603-D66D-23D319A35BE8}"/>
              </a:ext>
            </a:extLst>
          </p:cNvPr>
          <p:cNvSpPr/>
          <p:nvPr/>
        </p:nvSpPr>
        <p:spPr>
          <a:xfrm>
            <a:off x="387155" y="300220"/>
            <a:ext cx="99097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GB" sz="2000" b="1" dirty="0">
                <a:latin typeface="Bradley Hand ITC" panose="03070402050302030203" pitchFamily="66" charset="0"/>
              </a:rPr>
              <a:t>SIC_94</a:t>
            </a:r>
          </a:p>
        </p:txBody>
      </p:sp>
    </p:spTree>
    <p:extLst>
      <p:ext uri="{BB962C8B-B14F-4D97-AF65-F5344CB8AC3E}">
        <p14:creationId xmlns:p14="http://schemas.microsoft.com/office/powerpoint/2010/main" val="36042913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EBF3AA2C-07BF-3C58-A22F-F9BD24A7197A}"/>
              </a:ext>
            </a:extLst>
          </p:cNvPr>
          <p:cNvSpPr/>
          <p:nvPr/>
        </p:nvSpPr>
        <p:spPr>
          <a:xfrm>
            <a:off x="450283" y="678072"/>
            <a:ext cx="8243434" cy="5850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GB" sz="2400" dirty="0">
                <a:latin typeface="Comic Sans MS" panose="030F0702030302020204" pitchFamily="66" charset="0"/>
              </a:rPr>
              <a:t>Find the perimeter of the arrowhead quadrilateral.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DC9D58D-48AF-B964-91FB-0217FF257212}"/>
              </a:ext>
            </a:extLst>
          </p:cNvPr>
          <p:cNvSpPr txBox="1"/>
          <p:nvPr/>
        </p:nvSpPr>
        <p:spPr>
          <a:xfrm>
            <a:off x="412955" y="152400"/>
            <a:ext cx="837708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latin typeface="Comic Sans MS" panose="030F0702030302020204" pitchFamily="66" charset="0"/>
              </a:rPr>
              <a:t>Arrowhead Perimeter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4A784EA2-3566-A78D-EC2B-120D222F5F8D}"/>
              </a:ext>
            </a:extLst>
          </p:cNvPr>
          <p:cNvSpPr txBox="1"/>
          <p:nvPr/>
        </p:nvSpPr>
        <p:spPr>
          <a:xfrm>
            <a:off x="309759" y="6179928"/>
            <a:ext cx="257960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>
                <a:latin typeface="Comic Sans MS" panose="030F0702030302020204" pitchFamily="66" charset="0"/>
              </a:rPr>
              <a:t>(not drawn to scale)</a:t>
            </a:r>
          </a:p>
        </p:txBody>
      </p:sp>
      <p:sp>
        <p:nvSpPr>
          <p:cNvPr id="34" name="Oval 33">
            <a:extLst>
              <a:ext uri="{FF2B5EF4-FFF2-40B4-BE49-F238E27FC236}">
                <a16:creationId xmlns:a16="http://schemas.microsoft.com/office/drawing/2014/main" id="{0A6EFFEB-25D9-6D08-41F5-FDF6FEA22C3F}"/>
              </a:ext>
            </a:extLst>
          </p:cNvPr>
          <p:cNvSpPr/>
          <p:nvPr/>
        </p:nvSpPr>
        <p:spPr>
          <a:xfrm>
            <a:off x="4000500" y="2657475"/>
            <a:ext cx="1857375" cy="1857375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000E4049-42EA-D39D-A10C-57123CD2CFD2}"/>
              </a:ext>
            </a:extLst>
          </p:cNvPr>
          <p:cNvCxnSpPr>
            <a:cxnSpLocks/>
          </p:cNvCxnSpPr>
          <p:nvPr/>
        </p:nvCxnSpPr>
        <p:spPr>
          <a:xfrm flipV="1">
            <a:off x="5636149" y="1676399"/>
            <a:ext cx="450326" cy="4212000"/>
          </a:xfrm>
          <a:prstGeom prst="line">
            <a:avLst/>
          </a:prstGeom>
          <a:ln w="38100">
            <a:solidFill>
              <a:schemeClr val="tx1"/>
            </a:solidFill>
            <a:miter lim="800000"/>
            <a:headEnd type="none" w="sm" len="sm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90EE5E8B-B374-7561-C697-4712F2AA03E7}"/>
              </a:ext>
            </a:extLst>
          </p:cNvPr>
          <p:cNvCxnSpPr>
            <a:cxnSpLocks/>
          </p:cNvCxnSpPr>
          <p:nvPr/>
        </p:nvCxnSpPr>
        <p:spPr>
          <a:xfrm flipV="1">
            <a:off x="1074821" y="4463514"/>
            <a:ext cx="4483017" cy="532701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Rectangle 65">
            <a:extLst>
              <a:ext uri="{FF2B5EF4-FFF2-40B4-BE49-F238E27FC236}">
                <a16:creationId xmlns:a16="http://schemas.microsoft.com/office/drawing/2014/main" id="{D7279888-FD5F-D143-8710-06943BB27FBB}"/>
              </a:ext>
            </a:extLst>
          </p:cNvPr>
          <p:cNvSpPr/>
          <p:nvPr/>
        </p:nvSpPr>
        <p:spPr>
          <a:xfrm>
            <a:off x="450283" y="1753339"/>
            <a:ext cx="3310729" cy="11390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GB" sz="2400" dirty="0">
                <a:latin typeface="Comic Sans MS" panose="030F0702030302020204" pitchFamily="66" charset="0"/>
              </a:rPr>
              <a:t>All lines are tangents to the circle.</a:t>
            </a:r>
          </a:p>
        </p:txBody>
      </p:sp>
      <p:grpSp>
        <p:nvGrpSpPr>
          <p:cNvPr id="69" name="Group 68">
            <a:extLst>
              <a:ext uri="{FF2B5EF4-FFF2-40B4-BE49-F238E27FC236}">
                <a16:creationId xmlns:a16="http://schemas.microsoft.com/office/drawing/2014/main" id="{02F7E848-6111-C8AC-DD7C-22B5142BAFB8}"/>
              </a:ext>
            </a:extLst>
          </p:cNvPr>
          <p:cNvGrpSpPr/>
          <p:nvPr/>
        </p:nvGrpSpPr>
        <p:grpSpPr>
          <a:xfrm>
            <a:off x="4400462" y="4753371"/>
            <a:ext cx="1085958" cy="1269811"/>
            <a:chOff x="4264990" y="4871909"/>
            <a:chExt cx="1085958" cy="1269811"/>
          </a:xfrm>
        </p:grpSpPr>
        <p:cxnSp>
          <p:nvCxnSpPr>
            <p:cNvPr id="70" name="Straight Connector 69">
              <a:extLst>
                <a:ext uri="{FF2B5EF4-FFF2-40B4-BE49-F238E27FC236}">
                  <a16:creationId xmlns:a16="http://schemas.microsoft.com/office/drawing/2014/main" id="{9D0DF80F-E90F-05CC-5336-8693B3F2B877}"/>
                </a:ext>
              </a:extLst>
            </p:cNvPr>
            <p:cNvCxnSpPr>
              <a:cxnSpLocks/>
            </p:cNvCxnSpPr>
            <p:nvPr/>
          </p:nvCxnSpPr>
          <p:spPr>
            <a:xfrm>
              <a:off x="4264990" y="4871909"/>
              <a:ext cx="1085958" cy="1269811"/>
            </a:xfrm>
            <a:prstGeom prst="line">
              <a:avLst/>
            </a:prstGeom>
            <a:ln w="19050">
              <a:solidFill>
                <a:schemeClr val="tx1"/>
              </a:solidFill>
              <a:headEnd type="triangl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1" name="TextBox 70">
                  <a:extLst>
                    <a:ext uri="{FF2B5EF4-FFF2-40B4-BE49-F238E27FC236}">
                      <a16:creationId xmlns:a16="http://schemas.microsoft.com/office/drawing/2014/main" id="{A9BA93FA-6006-3612-CF0C-F4AE8379F6A8}"/>
                    </a:ext>
                  </a:extLst>
                </p:cNvPr>
                <p:cNvSpPr txBox="1"/>
                <p:nvPr/>
              </p:nvSpPr>
              <p:spPr>
                <a:xfrm>
                  <a:off x="4451390" y="5140364"/>
                  <a:ext cx="505267" cy="584775"/>
                </a:xfrm>
                <a:prstGeom prst="rect">
                  <a:avLst/>
                </a:prstGeom>
                <a:solidFill>
                  <a:schemeClr val="bg1"/>
                </a:solidFill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3200" b="0" i="1" dirty="0" smtClean="0">
                            <a:latin typeface="Cambria Math" panose="02040503050406030204" pitchFamily="18" charset="0"/>
                          </a:rPr>
                          <m:t>2</m:t>
                        </m:r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71" name="TextBox 70">
                  <a:extLst>
                    <a:ext uri="{FF2B5EF4-FFF2-40B4-BE49-F238E27FC236}">
                      <a16:creationId xmlns:a16="http://schemas.microsoft.com/office/drawing/2014/main" id="{A9BA93FA-6006-3612-CF0C-F4AE8379F6A8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451390" y="5140364"/>
                  <a:ext cx="505267" cy="584775"/>
                </a:xfrm>
                <a:prstGeom prst="rect">
                  <a:avLst/>
                </a:prstGeom>
                <a:blipFill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72" name="Group 71">
            <a:extLst>
              <a:ext uri="{FF2B5EF4-FFF2-40B4-BE49-F238E27FC236}">
                <a16:creationId xmlns:a16="http://schemas.microsoft.com/office/drawing/2014/main" id="{88FA7116-584F-EAA8-B65D-26A274FC3AC8}"/>
              </a:ext>
            </a:extLst>
          </p:cNvPr>
          <p:cNvGrpSpPr/>
          <p:nvPr/>
        </p:nvGrpSpPr>
        <p:grpSpPr>
          <a:xfrm>
            <a:off x="1016419" y="1527793"/>
            <a:ext cx="4979346" cy="3302364"/>
            <a:chOff x="1016419" y="1527793"/>
            <a:chExt cx="4979346" cy="3302364"/>
          </a:xfrm>
        </p:grpSpPr>
        <p:cxnSp>
          <p:nvCxnSpPr>
            <p:cNvPr id="73" name="Straight Connector 72">
              <a:extLst>
                <a:ext uri="{FF2B5EF4-FFF2-40B4-BE49-F238E27FC236}">
                  <a16:creationId xmlns:a16="http://schemas.microsoft.com/office/drawing/2014/main" id="{C7058565-7B55-9518-0038-D33747DC3C4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016419" y="1527793"/>
              <a:ext cx="4979346" cy="3302364"/>
            </a:xfrm>
            <a:prstGeom prst="line">
              <a:avLst/>
            </a:prstGeom>
            <a:ln w="19050">
              <a:solidFill>
                <a:schemeClr val="tx1"/>
              </a:solidFill>
              <a:miter lim="800000"/>
              <a:headEnd type="triangl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4" name="TextBox 73">
                  <a:extLst>
                    <a:ext uri="{FF2B5EF4-FFF2-40B4-BE49-F238E27FC236}">
                      <a16:creationId xmlns:a16="http://schemas.microsoft.com/office/drawing/2014/main" id="{730F3125-E76D-B2D4-FE94-71E99A805CFD}"/>
                    </a:ext>
                  </a:extLst>
                </p:cNvPr>
                <p:cNvSpPr txBox="1"/>
                <p:nvPr/>
              </p:nvSpPr>
              <p:spPr>
                <a:xfrm>
                  <a:off x="3171844" y="2856537"/>
                  <a:ext cx="505267" cy="584775"/>
                </a:xfrm>
                <a:prstGeom prst="rect">
                  <a:avLst/>
                </a:prstGeom>
                <a:solidFill>
                  <a:schemeClr val="bg1"/>
                </a:solidFill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3200" b="0" i="1" dirty="0" smtClean="0">
                            <a:latin typeface="Cambria Math" panose="02040503050406030204" pitchFamily="18" charset="0"/>
                          </a:rPr>
                          <m:t>8</m:t>
                        </m:r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74" name="TextBox 73">
                  <a:extLst>
                    <a:ext uri="{FF2B5EF4-FFF2-40B4-BE49-F238E27FC236}">
                      <a16:creationId xmlns:a16="http://schemas.microsoft.com/office/drawing/2014/main" id="{730F3125-E76D-B2D4-FE94-71E99A805CFD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171844" y="2856537"/>
                  <a:ext cx="505267" cy="584775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46BA5F0E-9A56-2CB2-20D4-CD05709304C3}"/>
              </a:ext>
            </a:extLst>
          </p:cNvPr>
          <p:cNvCxnSpPr>
            <a:cxnSpLocks/>
          </p:cNvCxnSpPr>
          <p:nvPr/>
        </p:nvCxnSpPr>
        <p:spPr>
          <a:xfrm flipV="1">
            <a:off x="1107129" y="1685925"/>
            <a:ext cx="4979346" cy="3302364"/>
          </a:xfrm>
          <a:prstGeom prst="line">
            <a:avLst/>
          </a:prstGeom>
          <a:ln w="38100">
            <a:solidFill>
              <a:schemeClr val="tx1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C9DEEF89-2AAE-FA21-65F0-1798D06E9CBA}"/>
              </a:ext>
            </a:extLst>
          </p:cNvPr>
          <p:cNvCxnSpPr>
            <a:cxnSpLocks/>
          </p:cNvCxnSpPr>
          <p:nvPr/>
        </p:nvCxnSpPr>
        <p:spPr>
          <a:xfrm>
            <a:off x="3771900" y="3689422"/>
            <a:ext cx="1864249" cy="2179867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tangle 1">
            <a:extLst>
              <a:ext uri="{FF2B5EF4-FFF2-40B4-BE49-F238E27FC236}">
                <a16:creationId xmlns:a16="http://schemas.microsoft.com/office/drawing/2014/main" id="{07E910F2-A938-286E-0AD1-4ADB15314D62}"/>
              </a:ext>
            </a:extLst>
          </p:cNvPr>
          <p:cNvSpPr/>
          <p:nvPr/>
        </p:nvSpPr>
        <p:spPr>
          <a:xfrm>
            <a:off x="387155" y="300220"/>
            <a:ext cx="99097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GB" sz="2000" b="1" dirty="0">
                <a:latin typeface="Bradley Hand ITC" panose="03070402050302030203" pitchFamily="66" charset="0"/>
              </a:rPr>
              <a:t>SIC_94</a:t>
            </a:r>
          </a:p>
        </p:txBody>
      </p:sp>
    </p:spTree>
    <p:extLst>
      <p:ext uri="{BB962C8B-B14F-4D97-AF65-F5344CB8AC3E}">
        <p14:creationId xmlns:p14="http://schemas.microsoft.com/office/powerpoint/2010/main" val="34635082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EBF3AA2C-07BF-3C58-A22F-F9BD24A7197A}"/>
              </a:ext>
            </a:extLst>
          </p:cNvPr>
          <p:cNvSpPr/>
          <p:nvPr/>
        </p:nvSpPr>
        <p:spPr>
          <a:xfrm>
            <a:off x="450283" y="678072"/>
            <a:ext cx="8243434" cy="5850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GB" sz="2400" dirty="0">
                <a:latin typeface="Comic Sans MS" panose="030F0702030302020204" pitchFamily="66" charset="0"/>
              </a:rPr>
              <a:t>Find the perimeter of the arrowhead quadrilateral.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DC9D58D-48AF-B964-91FB-0217FF257212}"/>
              </a:ext>
            </a:extLst>
          </p:cNvPr>
          <p:cNvSpPr txBox="1"/>
          <p:nvPr/>
        </p:nvSpPr>
        <p:spPr>
          <a:xfrm>
            <a:off x="412955" y="152400"/>
            <a:ext cx="837708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latin typeface="Comic Sans MS" panose="030F0702030302020204" pitchFamily="66" charset="0"/>
              </a:rPr>
              <a:t>Arrowhead Perimeter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4A784EA2-3566-A78D-EC2B-120D222F5F8D}"/>
              </a:ext>
            </a:extLst>
          </p:cNvPr>
          <p:cNvSpPr txBox="1"/>
          <p:nvPr/>
        </p:nvSpPr>
        <p:spPr>
          <a:xfrm>
            <a:off x="309759" y="6179928"/>
            <a:ext cx="257960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>
                <a:latin typeface="Comic Sans MS" panose="030F0702030302020204" pitchFamily="66" charset="0"/>
              </a:rPr>
              <a:t>(not drawn to scale)</a:t>
            </a:r>
          </a:p>
        </p:txBody>
      </p:sp>
      <p:sp>
        <p:nvSpPr>
          <p:cNvPr id="34" name="Oval 33">
            <a:extLst>
              <a:ext uri="{FF2B5EF4-FFF2-40B4-BE49-F238E27FC236}">
                <a16:creationId xmlns:a16="http://schemas.microsoft.com/office/drawing/2014/main" id="{0A6EFFEB-25D9-6D08-41F5-FDF6FEA22C3F}"/>
              </a:ext>
            </a:extLst>
          </p:cNvPr>
          <p:cNvSpPr/>
          <p:nvPr/>
        </p:nvSpPr>
        <p:spPr>
          <a:xfrm>
            <a:off x="4000500" y="2657475"/>
            <a:ext cx="1857375" cy="1857375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000E4049-42EA-D39D-A10C-57123CD2CFD2}"/>
              </a:ext>
            </a:extLst>
          </p:cNvPr>
          <p:cNvCxnSpPr>
            <a:cxnSpLocks/>
          </p:cNvCxnSpPr>
          <p:nvPr/>
        </p:nvCxnSpPr>
        <p:spPr>
          <a:xfrm flipV="1">
            <a:off x="5636149" y="1676399"/>
            <a:ext cx="450326" cy="4212000"/>
          </a:xfrm>
          <a:prstGeom prst="line">
            <a:avLst/>
          </a:prstGeom>
          <a:ln w="38100">
            <a:solidFill>
              <a:schemeClr val="tx1"/>
            </a:solidFill>
            <a:miter lim="800000"/>
            <a:headEnd type="none" w="sm" len="sm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90EE5E8B-B374-7561-C697-4712F2AA03E7}"/>
              </a:ext>
            </a:extLst>
          </p:cNvPr>
          <p:cNvCxnSpPr>
            <a:cxnSpLocks/>
          </p:cNvCxnSpPr>
          <p:nvPr/>
        </p:nvCxnSpPr>
        <p:spPr>
          <a:xfrm flipV="1">
            <a:off x="1074821" y="4463514"/>
            <a:ext cx="4483017" cy="532701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Rectangle 65">
            <a:extLst>
              <a:ext uri="{FF2B5EF4-FFF2-40B4-BE49-F238E27FC236}">
                <a16:creationId xmlns:a16="http://schemas.microsoft.com/office/drawing/2014/main" id="{D7279888-FD5F-D143-8710-06943BB27FBB}"/>
              </a:ext>
            </a:extLst>
          </p:cNvPr>
          <p:cNvSpPr/>
          <p:nvPr/>
        </p:nvSpPr>
        <p:spPr>
          <a:xfrm>
            <a:off x="450283" y="1753339"/>
            <a:ext cx="3310729" cy="11390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GB" sz="2400" dirty="0">
                <a:latin typeface="Comic Sans MS" panose="030F0702030302020204" pitchFamily="66" charset="0"/>
              </a:rPr>
              <a:t>All lines are tangents to the circle.</a:t>
            </a:r>
          </a:p>
        </p:txBody>
      </p:sp>
      <p:grpSp>
        <p:nvGrpSpPr>
          <p:cNvPr id="69" name="Group 68">
            <a:extLst>
              <a:ext uri="{FF2B5EF4-FFF2-40B4-BE49-F238E27FC236}">
                <a16:creationId xmlns:a16="http://schemas.microsoft.com/office/drawing/2014/main" id="{02F7E848-6111-C8AC-DD7C-22B5142BAFB8}"/>
              </a:ext>
            </a:extLst>
          </p:cNvPr>
          <p:cNvGrpSpPr/>
          <p:nvPr/>
        </p:nvGrpSpPr>
        <p:grpSpPr>
          <a:xfrm>
            <a:off x="4400462" y="4753371"/>
            <a:ext cx="1085958" cy="1269811"/>
            <a:chOff x="4264990" y="4871909"/>
            <a:chExt cx="1085958" cy="1269811"/>
          </a:xfrm>
        </p:grpSpPr>
        <p:cxnSp>
          <p:nvCxnSpPr>
            <p:cNvPr id="70" name="Straight Connector 69">
              <a:extLst>
                <a:ext uri="{FF2B5EF4-FFF2-40B4-BE49-F238E27FC236}">
                  <a16:creationId xmlns:a16="http://schemas.microsoft.com/office/drawing/2014/main" id="{9D0DF80F-E90F-05CC-5336-8693B3F2B877}"/>
                </a:ext>
              </a:extLst>
            </p:cNvPr>
            <p:cNvCxnSpPr>
              <a:cxnSpLocks/>
            </p:cNvCxnSpPr>
            <p:nvPr/>
          </p:nvCxnSpPr>
          <p:spPr>
            <a:xfrm>
              <a:off x="4264990" y="4871909"/>
              <a:ext cx="1085958" cy="1269811"/>
            </a:xfrm>
            <a:prstGeom prst="line">
              <a:avLst/>
            </a:prstGeom>
            <a:ln w="19050">
              <a:solidFill>
                <a:schemeClr val="tx1"/>
              </a:solidFill>
              <a:headEnd type="triangl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1" name="TextBox 70">
                  <a:extLst>
                    <a:ext uri="{FF2B5EF4-FFF2-40B4-BE49-F238E27FC236}">
                      <a16:creationId xmlns:a16="http://schemas.microsoft.com/office/drawing/2014/main" id="{A9BA93FA-6006-3612-CF0C-F4AE8379F6A8}"/>
                    </a:ext>
                  </a:extLst>
                </p:cNvPr>
                <p:cNvSpPr txBox="1"/>
                <p:nvPr/>
              </p:nvSpPr>
              <p:spPr>
                <a:xfrm>
                  <a:off x="4451390" y="5140364"/>
                  <a:ext cx="505267" cy="584775"/>
                </a:xfrm>
                <a:prstGeom prst="rect">
                  <a:avLst/>
                </a:prstGeom>
                <a:solidFill>
                  <a:schemeClr val="bg1"/>
                </a:solidFill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3200" b="0" i="1" dirty="0" smtClean="0">
                            <a:latin typeface="Cambria Math" panose="02040503050406030204" pitchFamily="18" charset="0"/>
                          </a:rPr>
                          <m:t>5</m:t>
                        </m:r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71" name="TextBox 70">
                  <a:extLst>
                    <a:ext uri="{FF2B5EF4-FFF2-40B4-BE49-F238E27FC236}">
                      <a16:creationId xmlns:a16="http://schemas.microsoft.com/office/drawing/2014/main" id="{A9BA93FA-6006-3612-CF0C-F4AE8379F6A8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451390" y="5140364"/>
                  <a:ext cx="505267" cy="584775"/>
                </a:xfrm>
                <a:prstGeom prst="rect">
                  <a:avLst/>
                </a:prstGeom>
                <a:blipFill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72" name="Group 71">
            <a:extLst>
              <a:ext uri="{FF2B5EF4-FFF2-40B4-BE49-F238E27FC236}">
                <a16:creationId xmlns:a16="http://schemas.microsoft.com/office/drawing/2014/main" id="{88FA7116-584F-EAA8-B65D-26A274FC3AC8}"/>
              </a:ext>
            </a:extLst>
          </p:cNvPr>
          <p:cNvGrpSpPr/>
          <p:nvPr/>
        </p:nvGrpSpPr>
        <p:grpSpPr>
          <a:xfrm>
            <a:off x="1016419" y="1527793"/>
            <a:ext cx="4979346" cy="3302364"/>
            <a:chOff x="1016419" y="1527793"/>
            <a:chExt cx="4979346" cy="3302364"/>
          </a:xfrm>
        </p:grpSpPr>
        <p:cxnSp>
          <p:nvCxnSpPr>
            <p:cNvPr id="73" name="Straight Connector 72">
              <a:extLst>
                <a:ext uri="{FF2B5EF4-FFF2-40B4-BE49-F238E27FC236}">
                  <a16:creationId xmlns:a16="http://schemas.microsoft.com/office/drawing/2014/main" id="{C7058565-7B55-9518-0038-D33747DC3C4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016419" y="1527793"/>
              <a:ext cx="4979346" cy="3302364"/>
            </a:xfrm>
            <a:prstGeom prst="line">
              <a:avLst/>
            </a:prstGeom>
            <a:ln w="19050">
              <a:solidFill>
                <a:schemeClr val="tx1"/>
              </a:solidFill>
              <a:miter lim="800000"/>
              <a:headEnd type="triangl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4" name="TextBox 73">
                  <a:extLst>
                    <a:ext uri="{FF2B5EF4-FFF2-40B4-BE49-F238E27FC236}">
                      <a16:creationId xmlns:a16="http://schemas.microsoft.com/office/drawing/2014/main" id="{730F3125-E76D-B2D4-FE94-71E99A805CFD}"/>
                    </a:ext>
                  </a:extLst>
                </p:cNvPr>
                <p:cNvSpPr txBox="1"/>
                <p:nvPr/>
              </p:nvSpPr>
              <p:spPr>
                <a:xfrm>
                  <a:off x="3171844" y="2768049"/>
                  <a:ext cx="732893" cy="584775"/>
                </a:xfrm>
                <a:prstGeom prst="rect">
                  <a:avLst/>
                </a:prstGeom>
                <a:solidFill>
                  <a:schemeClr val="bg1"/>
                </a:solidFill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3200" b="0" i="1" dirty="0" smtClean="0">
                            <a:latin typeface="Cambria Math" panose="02040503050406030204" pitchFamily="18" charset="0"/>
                          </a:rPr>
                          <m:t>15</m:t>
                        </m:r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74" name="TextBox 73">
                  <a:extLst>
                    <a:ext uri="{FF2B5EF4-FFF2-40B4-BE49-F238E27FC236}">
                      <a16:creationId xmlns:a16="http://schemas.microsoft.com/office/drawing/2014/main" id="{730F3125-E76D-B2D4-FE94-71E99A805CFD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171844" y="2768049"/>
                  <a:ext cx="732893" cy="584775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46BA5F0E-9A56-2CB2-20D4-CD05709304C3}"/>
              </a:ext>
            </a:extLst>
          </p:cNvPr>
          <p:cNvCxnSpPr>
            <a:cxnSpLocks/>
          </p:cNvCxnSpPr>
          <p:nvPr/>
        </p:nvCxnSpPr>
        <p:spPr>
          <a:xfrm flipV="1">
            <a:off x="1107129" y="1685925"/>
            <a:ext cx="4979346" cy="3302364"/>
          </a:xfrm>
          <a:prstGeom prst="line">
            <a:avLst/>
          </a:prstGeom>
          <a:ln w="38100">
            <a:solidFill>
              <a:schemeClr val="tx1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C9DEEF89-2AAE-FA21-65F0-1798D06E9CBA}"/>
              </a:ext>
            </a:extLst>
          </p:cNvPr>
          <p:cNvCxnSpPr>
            <a:cxnSpLocks/>
          </p:cNvCxnSpPr>
          <p:nvPr/>
        </p:nvCxnSpPr>
        <p:spPr>
          <a:xfrm>
            <a:off x="3771900" y="3689422"/>
            <a:ext cx="1864249" cy="2179867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tangle 1">
            <a:extLst>
              <a:ext uri="{FF2B5EF4-FFF2-40B4-BE49-F238E27FC236}">
                <a16:creationId xmlns:a16="http://schemas.microsoft.com/office/drawing/2014/main" id="{5B88AE8A-842F-DDC5-D022-3E6328C884E6}"/>
              </a:ext>
            </a:extLst>
          </p:cNvPr>
          <p:cNvSpPr/>
          <p:nvPr/>
        </p:nvSpPr>
        <p:spPr>
          <a:xfrm>
            <a:off x="387155" y="300220"/>
            <a:ext cx="99097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GB" sz="2000" b="1" dirty="0">
                <a:latin typeface="Bradley Hand ITC" panose="03070402050302030203" pitchFamily="66" charset="0"/>
              </a:rPr>
              <a:t>SIC_94</a:t>
            </a:r>
          </a:p>
        </p:txBody>
      </p:sp>
    </p:spTree>
    <p:extLst>
      <p:ext uri="{BB962C8B-B14F-4D97-AF65-F5344CB8AC3E}">
        <p14:creationId xmlns:p14="http://schemas.microsoft.com/office/powerpoint/2010/main" val="12324655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EBF3AA2C-07BF-3C58-A22F-F9BD24A7197A}"/>
              </a:ext>
            </a:extLst>
          </p:cNvPr>
          <p:cNvSpPr/>
          <p:nvPr/>
        </p:nvSpPr>
        <p:spPr>
          <a:xfrm>
            <a:off x="450283" y="678072"/>
            <a:ext cx="8243434" cy="5850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GB" sz="2400" dirty="0">
                <a:latin typeface="Comic Sans MS" panose="030F0702030302020204" pitchFamily="66" charset="0"/>
              </a:rPr>
              <a:t>Find the perimeter of the arrowhead quadrilateral.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DC9D58D-48AF-B964-91FB-0217FF257212}"/>
              </a:ext>
            </a:extLst>
          </p:cNvPr>
          <p:cNvSpPr txBox="1"/>
          <p:nvPr/>
        </p:nvSpPr>
        <p:spPr>
          <a:xfrm>
            <a:off x="412955" y="152400"/>
            <a:ext cx="837708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latin typeface="Comic Sans MS" panose="030F0702030302020204" pitchFamily="66" charset="0"/>
              </a:rPr>
              <a:t>Arrowhead Perimeter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4A784EA2-3566-A78D-EC2B-120D222F5F8D}"/>
              </a:ext>
            </a:extLst>
          </p:cNvPr>
          <p:cNvSpPr txBox="1"/>
          <p:nvPr/>
        </p:nvSpPr>
        <p:spPr>
          <a:xfrm>
            <a:off x="309759" y="6179928"/>
            <a:ext cx="257960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>
                <a:latin typeface="Comic Sans MS" panose="030F0702030302020204" pitchFamily="66" charset="0"/>
              </a:rPr>
              <a:t>(not drawn to scale)</a:t>
            </a:r>
          </a:p>
        </p:txBody>
      </p:sp>
      <p:sp>
        <p:nvSpPr>
          <p:cNvPr id="34" name="Oval 33">
            <a:extLst>
              <a:ext uri="{FF2B5EF4-FFF2-40B4-BE49-F238E27FC236}">
                <a16:creationId xmlns:a16="http://schemas.microsoft.com/office/drawing/2014/main" id="{0A6EFFEB-25D9-6D08-41F5-FDF6FEA22C3F}"/>
              </a:ext>
            </a:extLst>
          </p:cNvPr>
          <p:cNvSpPr/>
          <p:nvPr/>
        </p:nvSpPr>
        <p:spPr>
          <a:xfrm>
            <a:off x="4000500" y="2657475"/>
            <a:ext cx="1857375" cy="1857375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000E4049-42EA-D39D-A10C-57123CD2CFD2}"/>
              </a:ext>
            </a:extLst>
          </p:cNvPr>
          <p:cNvCxnSpPr>
            <a:cxnSpLocks/>
          </p:cNvCxnSpPr>
          <p:nvPr/>
        </p:nvCxnSpPr>
        <p:spPr>
          <a:xfrm flipV="1">
            <a:off x="5636149" y="1676399"/>
            <a:ext cx="450326" cy="4212000"/>
          </a:xfrm>
          <a:prstGeom prst="line">
            <a:avLst/>
          </a:prstGeom>
          <a:ln w="38100">
            <a:solidFill>
              <a:schemeClr val="tx1"/>
            </a:solidFill>
            <a:miter lim="800000"/>
            <a:headEnd type="none" w="sm" len="sm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90EE5E8B-B374-7561-C697-4712F2AA03E7}"/>
              </a:ext>
            </a:extLst>
          </p:cNvPr>
          <p:cNvCxnSpPr>
            <a:cxnSpLocks/>
          </p:cNvCxnSpPr>
          <p:nvPr/>
        </p:nvCxnSpPr>
        <p:spPr>
          <a:xfrm flipV="1">
            <a:off x="1074821" y="4463514"/>
            <a:ext cx="4483017" cy="532701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Rectangle 65">
            <a:extLst>
              <a:ext uri="{FF2B5EF4-FFF2-40B4-BE49-F238E27FC236}">
                <a16:creationId xmlns:a16="http://schemas.microsoft.com/office/drawing/2014/main" id="{D7279888-FD5F-D143-8710-06943BB27FBB}"/>
              </a:ext>
            </a:extLst>
          </p:cNvPr>
          <p:cNvSpPr/>
          <p:nvPr/>
        </p:nvSpPr>
        <p:spPr>
          <a:xfrm>
            <a:off x="450283" y="1753339"/>
            <a:ext cx="3310729" cy="11390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GB" sz="2400" dirty="0">
                <a:latin typeface="Comic Sans MS" panose="030F0702030302020204" pitchFamily="66" charset="0"/>
              </a:rPr>
              <a:t>All lines are tangents to the circle.</a:t>
            </a:r>
          </a:p>
        </p:txBody>
      </p:sp>
      <p:grpSp>
        <p:nvGrpSpPr>
          <p:cNvPr id="69" name="Group 68">
            <a:extLst>
              <a:ext uri="{FF2B5EF4-FFF2-40B4-BE49-F238E27FC236}">
                <a16:creationId xmlns:a16="http://schemas.microsoft.com/office/drawing/2014/main" id="{02F7E848-6111-C8AC-DD7C-22B5142BAFB8}"/>
              </a:ext>
            </a:extLst>
          </p:cNvPr>
          <p:cNvGrpSpPr/>
          <p:nvPr/>
        </p:nvGrpSpPr>
        <p:grpSpPr>
          <a:xfrm>
            <a:off x="4400462" y="4753371"/>
            <a:ext cx="1085958" cy="1269811"/>
            <a:chOff x="4264990" y="4871909"/>
            <a:chExt cx="1085958" cy="1269811"/>
          </a:xfrm>
        </p:grpSpPr>
        <p:cxnSp>
          <p:nvCxnSpPr>
            <p:cNvPr id="70" name="Straight Connector 69">
              <a:extLst>
                <a:ext uri="{FF2B5EF4-FFF2-40B4-BE49-F238E27FC236}">
                  <a16:creationId xmlns:a16="http://schemas.microsoft.com/office/drawing/2014/main" id="{9D0DF80F-E90F-05CC-5336-8693B3F2B877}"/>
                </a:ext>
              </a:extLst>
            </p:cNvPr>
            <p:cNvCxnSpPr>
              <a:cxnSpLocks/>
            </p:cNvCxnSpPr>
            <p:nvPr/>
          </p:nvCxnSpPr>
          <p:spPr>
            <a:xfrm>
              <a:off x="4264990" y="4871909"/>
              <a:ext cx="1085958" cy="1269811"/>
            </a:xfrm>
            <a:prstGeom prst="line">
              <a:avLst/>
            </a:prstGeom>
            <a:ln w="19050">
              <a:solidFill>
                <a:schemeClr val="tx1"/>
              </a:solidFill>
              <a:headEnd type="triangl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1" name="TextBox 70">
                  <a:extLst>
                    <a:ext uri="{FF2B5EF4-FFF2-40B4-BE49-F238E27FC236}">
                      <a16:creationId xmlns:a16="http://schemas.microsoft.com/office/drawing/2014/main" id="{A9BA93FA-6006-3612-CF0C-F4AE8379F6A8}"/>
                    </a:ext>
                  </a:extLst>
                </p:cNvPr>
                <p:cNvSpPr txBox="1"/>
                <p:nvPr/>
              </p:nvSpPr>
              <p:spPr>
                <a:xfrm>
                  <a:off x="4451390" y="5140364"/>
                  <a:ext cx="505267" cy="584775"/>
                </a:xfrm>
                <a:prstGeom prst="rect">
                  <a:avLst/>
                </a:prstGeom>
                <a:solidFill>
                  <a:schemeClr val="bg1"/>
                </a:solidFill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3200" b="0" i="1" dirty="0" smtClean="0">
                            <a:latin typeface="Cambria Math" panose="02040503050406030204" pitchFamily="18" charset="0"/>
                          </a:rPr>
                          <m:t>6</m:t>
                        </m:r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71" name="TextBox 70">
                  <a:extLst>
                    <a:ext uri="{FF2B5EF4-FFF2-40B4-BE49-F238E27FC236}">
                      <a16:creationId xmlns:a16="http://schemas.microsoft.com/office/drawing/2014/main" id="{A9BA93FA-6006-3612-CF0C-F4AE8379F6A8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451390" y="5140364"/>
                  <a:ext cx="505267" cy="584775"/>
                </a:xfrm>
                <a:prstGeom prst="rect">
                  <a:avLst/>
                </a:prstGeom>
                <a:blipFill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72" name="Group 71">
            <a:extLst>
              <a:ext uri="{FF2B5EF4-FFF2-40B4-BE49-F238E27FC236}">
                <a16:creationId xmlns:a16="http://schemas.microsoft.com/office/drawing/2014/main" id="{88FA7116-584F-EAA8-B65D-26A274FC3AC8}"/>
              </a:ext>
            </a:extLst>
          </p:cNvPr>
          <p:cNvGrpSpPr/>
          <p:nvPr/>
        </p:nvGrpSpPr>
        <p:grpSpPr>
          <a:xfrm>
            <a:off x="1016419" y="1527793"/>
            <a:ext cx="4979346" cy="3302364"/>
            <a:chOff x="1016419" y="1527793"/>
            <a:chExt cx="4979346" cy="3302364"/>
          </a:xfrm>
        </p:grpSpPr>
        <p:cxnSp>
          <p:nvCxnSpPr>
            <p:cNvPr id="73" name="Straight Connector 72">
              <a:extLst>
                <a:ext uri="{FF2B5EF4-FFF2-40B4-BE49-F238E27FC236}">
                  <a16:creationId xmlns:a16="http://schemas.microsoft.com/office/drawing/2014/main" id="{C7058565-7B55-9518-0038-D33747DC3C4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016419" y="1527793"/>
              <a:ext cx="4979346" cy="3302364"/>
            </a:xfrm>
            <a:prstGeom prst="line">
              <a:avLst/>
            </a:prstGeom>
            <a:ln w="19050">
              <a:solidFill>
                <a:schemeClr val="tx1"/>
              </a:solidFill>
              <a:miter lim="800000"/>
              <a:headEnd type="triangl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4" name="TextBox 73">
                  <a:extLst>
                    <a:ext uri="{FF2B5EF4-FFF2-40B4-BE49-F238E27FC236}">
                      <a16:creationId xmlns:a16="http://schemas.microsoft.com/office/drawing/2014/main" id="{730F3125-E76D-B2D4-FE94-71E99A805CFD}"/>
                    </a:ext>
                  </a:extLst>
                </p:cNvPr>
                <p:cNvSpPr txBox="1"/>
                <p:nvPr/>
              </p:nvSpPr>
              <p:spPr>
                <a:xfrm>
                  <a:off x="3171844" y="2725714"/>
                  <a:ext cx="732893" cy="584775"/>
                </a:xfrm>
                <a:prstGeom prst="rect">
                  <a:avLst/>
                </a:prstGeom>
                <a:solidFill>
                  <a:schemeClr val="bg1"/>
                </a:solidFill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3200" b="0" i="1" dirty="0" smtClean="0">
                            <a:latin typeface="Cambria Math" panose="02040503050406030204" pitchFamily="18" charset="0"/>
                          </a:rPr>
                          <m:t>15</m:t>
                        </m:r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74" name="TextBox 73">
                  <a:extLst>
                    <a:ext uri="{FF2B5EF4-FFF2-40B4-BE49-F238E27FC236}">
                      <a16:creationId xmlns:a16="http://schemas.microsoft.com/office/drawing/2014/main" id="{730F3125-E76D-B2D4-FE94-71E99A805CFD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171844" y="2725714"/>
                  <a:ext cx="732893" cy="584775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46BA5F0E-9A56-2CB2-20D4-CD05709304C3}"/>
              </a:ext>
            </a:extLst>
          </p:cNvPr>
          <p:cNvCxnSpPr>
            <a:cxnSpLocks/>
          </p:cNvCxnSpPr>
          <p:nvPr/>
        </p:nvCxnSpPr>
        <p:spPr>
          <a:xfrm flipV="1">
            <a:off x="1107129" y="1685925"/>
            <a:ext cx="4979346" cy="3302364"/>
          </a:xfrm>
          <a:prstGeom prst="line">
            <a:avLst/>
          </a:prstGeom>
          <a:ln w="38100">
            <a:solidFill>
              <a:schemeClr val="tx1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C9DEEF89-2AAE-FA21-65F0-1798D06E9CBA}"/>
              </a:ext>
            </a:extLst>
          </p:cNvPr>
          <p:cNvCxnSpPr>
            <a:cxnSpLocks/>
          </p:cNvCxnSpPr>
          <p:nvPr/>
        </p:nvCxnSpPr>
        <p:spPr>
          <a:xfrm>
            <a:off x="3771900" y="3689422"/>
            <a:ext cx="1864249" cy="2179867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tangle 1">
            <a:extLst>
              <a:ext uri="{FF2B5EF4-FFF2-40B4-BE49-F238E27FC236}">
                <a16:creationId xmlns:a16="http://schemas.microsoft.com/office/drawing/2014/main" id="{FF713934-ED07-D387-55D1-98015CDA25F2}"/>
              </a:ext>
            </a:extLst>
          </p:cNvPr>
          <p:cNvSpPr/>
          <p:nvPr/>
        </p:nvSpPr>
        <p:spPr>
          <a:xfrm>
            <a:off x="387155" y="300220"/>
            <a:ext cx="99097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GB" sz="2000" b="1" dirty="0">
                <a:latin typeface="Bradley Hand ITC" panose="03070402050302030203" pitchFamily="66" charset="0"/>
              </a:rPr>
              <a:t>SIC_94</a:t>
            </a:r>
          </a:p>
        </p:txBody>
      </p:sp>
    </p:spTree>
    <p:extLst>
      <p:ext uri="{BB962C8B-B14F-4D97-AF65-F5344CB8AC3E}">
        <p14:creationId xmlns:p14="http://schemas.microsoft.com/office/powerpoint/2010/main" val="25008692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EBF3AA2C-07BF-3C58-A22F-F9BD24A7197A}"/>
              </a:ext>
            </a:extLst>
          </p:cNvPr>
          <p:cNvSpPr/>
          <p:nvPr/>
        </p:nvSpPr>
        <p:spPr>
          <a:xfrm>
            <a:off x="450283" y="678072"/>
            <a:ext cx="8243434" cy="5850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GB" sz="2400" dirty="0">
                <a:latin typeface="Comic Sans MS" panose="030F0702030302020204" pitchFamily="66" charset="0"/>
              </a:rPr>
              <a:t>Find the perimeter of the arrowhead quadrilateral.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DC9D58D-48AF-B964-91FB-0217FF257212}"/>
              </a:ext>
            </a:extLst>
          </p:cNvPr>
          <p:cNvSpPr txBox="1"/>
          <p:nvPr/>
        </p:nvSpPr>
        <p:spPr>
          <a:xfrm>
            <a:off x="412955" y="152400"/>
            <a:ext cx="837708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latin typeface="Comic Sans MS" panose="030F0702030302020204" pitchFamily="66" charset="0"/>
              </a:rPr>
              <a:t>Arrowhead Perimeter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4A784EA2-3566-A78D-EC2B-120D222F5F8D}"/>
              </a:ext>
            </a:extLst>
          </p:cNvPr>
          <p:cNvSpPr txBox="1"/>
          <p:nvPr/>
        </p:nvSpPr>
        <p:spPr>
          <a:xfrm>
            <a:off x="309759" y="6179928"/>
            <a:ext cx="257960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>
                <a:latin typeface="Comic Sans MS" panose="030F0702030302020204" pitchFamily="66" charset="0"/>
              </a:rPr>
              <a:t>(not drawn to scale)</a:t>
            </a:r>
          </a:p>
        </p:txBody>
      </p:sp>
      <p:sp>
        <p:nvSpPr>
          <p:cNvPr id="34" name="Oval 33">
            <a:extLst>
              <a:ext uri="{FF2B5EF4-FFF2-40B4-BE49-F238E27FC236}">
                <a16:creationId xmlns:a16="http://schemas.microsoft.com/office/drawing/2014/main" id="{0A6EFFEB-25D9-6D08-41F5-FDF6FEA22C3F}"/>
              </a:ext>
            </a:extLst>
          </p:cNvPr>
          <p:cNvSpPr/>
          <p:nvPr/>
        </p:nvSpPr>
        <p:spPr>
          <a:xfrm>
            <a:off x="4000500" y="2657475"/>
            <a:ext cx="1857375" cy="1857375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000E4049-42EA-D39D-A10C-57123CD2CFD2}"/>
              </a:ext>
            </a:extLst>
          </p:cNvPr>
          <p:cNvCxnSpPr>
            <a:cxnSpLocks/>
          </p:cNvCxnSpPr>
          <p:nvPr/>
        </p:nvCxnSpPr>
        <p:spPr>
          <a:xfrm flipV="1">
            <a:off x="5636149" y="1676399"/>
            <a:ext cx="450326" cy="4212000"/>
          </a:xfrm>
          <a:prstGeom prst="line">
            <a:avLst/>
          </a:prstGeom>
          <a:ln w="38100">
            <a:solidFill>
              <a:schemeClr val="tx1"/>
            </a:solidFill>
            <a:miter lim="800000"/>
            <a:headEnd type="none" w="sm" len="sm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90EE5E8B-B374-7561-C697-4712F2AA03E7}"/>
              </a:ext>
            </a:extLst>
          </p:cNvPr>
          <p:cNvCxnSpPr>
            <a:cxnSpLocks/>
          </p:cNvCxnSpPr>
          <p:nvPr/>
        </p:nvCxnSpPr>
        <p:spPr>
          <a:xfrm flipV="1">
            <a:off x="1074821" y="4463514"/>
            <a:ext cx="4483017" cy="532701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Rectangle 65">
            <a:extLst>
              <a:ext uri="{FF2B5EF4-FFF2-40B4-BE49-F238E27FC236}">
                <a16:creationId xmlns:a16="http://schemas.microsoft.com/office/drawing/2014/main" id="{D7279888-FD5F-D143-8710-06943BB27FBB}"/>
              </a:ext>
            </a:extLst>
          </p:cNvPr>
          <p:cNvSpPr/>
          <p:nvPr/>
        </p:nvSpPr>
        <p:spPr>
          <a:xfrm>
            <a:off x="450283" y="1753339"/>
            <a:ext cx="3310729" cy="11390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GB" sz="2400" dirty="0">
                <a:latin typeface="Comic Sans MS" panose="030F0702030302020204" pitchFamily="66" charset="0"/>
              </a:rPr>
              <a:t>All lines are tangents to the circle.</a:t>
            </a:r>
          </a:p>
        </p:txBody>
      </p:sp>
      <p:grpSp>
        <p:nvGrpSpPr>
          <p:cNvPr id="69" name="Group 68">
            <a:extLst>
              <a:ext uri="{FF2B5EF4-FFF2-40B4-BE49-F238E27FC236}">
                <a16:creationId xmlns:a16="http://schemas.microsoft.com/office/drawing/2014/main" id="{02F7E848-6111-C8AC-DD7C-22B5142BAFB8}"/>
              </a:ext>
            </a:extLst>
          </p:cNvPr>
          <p:cNvGrpSpPr/>
          <p:nvPr/>
        </p:nvGrpSpPr>
        <p:grpSpPr>
          <a:xfrm>
            <a:off x="4400462" y="4753371"/>
            <a:ext cx="1085958" cy="1269811"/>
            <a:chOff x="4264990" y="4871909"/>
            <a:chExt cx="1085958" cy="1269811"/>
          </a:xfrm>
        </p:grpSpPr>
        <p:cxnSp>
          <p:nvCxnSpPr>
            <p:cNvPr id="70" name="Straight Connector 69">
              <a:extLst>
                <a:ext uri="{FF2B5EF4-FFF2-40B4-BE49-F238E27FC236}">
                  <a16:creationId xmlns:a16="http://schemas.microsoft.com/office/drawing/2014/main" id="{9D0DF80F-E90F-05CC-5336-8693B3F2B877}"/>
                </a:ext>
              </a:extLst>
            </p:cNvPr>
            <p:cNvCxnSpPr>
              <a:cxnSpLocks/>
            </p:cNvCxnSpPr>
            <p:nvPr/>
          </p:nvCxnSpPr>
          <p:spPr>
            <a:xfrm>
              <a:off x="4264990" y="4871909"/>
              <a:ext cx="1085958" cy="1269811"/>
            </a:xfrm>
            <a:prstGeom prst="line">
              <a:avLst/>
            </a:prstGeom>
            <a:ln w="19050">
              <a:solidFill>
                <a:schemeClr val="tx1"/>
              </a:solidFill>
              <a:headEnd type="triangl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1" name="TextBox 70">
                  <a:extLst>
                    <a:ext uri="{FF2B5EF4-FFF2-40B4-BE49-F238E27FC236}">
                      <a16:creationId xmlns:a16="http://schemas.microsoft.com/office/drawing/2014/main" id="{A9BA93FA-6006-3612-CF0C-F4AE8379F6A8}"/>
                    </a:ext>
                  </a:extLst>
                </p:cNvPr>
                <p:cNvSpPr txBox="1"/>
                <p:nvPr/>
              </p:nvSpPr>
              <p:spPr>
                <a:xfrm>
                  <a:off x="4451390" y="5140364"/>
                  <a:ext cx="505267" cy="584775"/>
                </a:xfrm>
                <a:prstGeom prst="rect">
                  <a:avLst/>
                </a:prstGeom>
                <a:solidFill>
                  <a:schemeClr val="bg1"/>
                </a:solidFill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3200" b="0" i="1" dirty="0" smtClean="0">
                            <a:latin typeface="Cambria Math" panose="02040503050406030204" pitchFamily="18" charset="0"/>
                          </a:rPr>
                          <m:t>5</m:t>
                        </m:r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71" name="TextBox 70">
                  <a:extLst>
                    <a:ext uri="{FF2B5EF4-FFF2-40B4-BE49-F238E27FC236}">
                      <a16:creationId xmlns:a16="http://schemas.microsoft.com/office/drawing/2014/main" id="{A9BA93FA-6006-3612-CF0C-F4AE8379F6A8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451390" y="5140364"/>
                  <a:ext cx="505267" cy="584775"/>
                </a:xfrm>
                <a:prstGeom prst="rect">
                  <a:avLst/>
                </a:prstGeom>
                <a:blipFill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72" name="Group 71">
            <a:extLst>
              <a:ext uri="{FF2B5EF4-FFF2-40B4-BE49-F238E27FC236}">
                <a16:creationId xmlns:a16="http://schemas.microsoft.com/office/drawing/2014/main" id="{88FA7116-584F-EAA8-B65D-26A274FC3AC8}"/>
              </a:ext>
            </a:extLst>
          </p:cNvPr>
          <p:cNvGrpSpPr/>
          <p:nvPr/>
        </p:nvGrpSpPr>
        <p:grpSpPr>
          <a:xfrm>
            <a:off x="1016419" y="1527793"/>
            <a:ext cx="4979346" cy="3302364"/>
            <a:chOff x="1016419" y="1527793"/>
            <a:chExt cx="4979346" cy="3302364"/>
          </a:xfrm>
        </p:grpSpPr>
        <p:cxnSp>
          <p:nvCxnSpPr>
            <p:cNvPr id="73" name="Straight Connector 72">
              <a:extLst>
                <a:ext uri="{FF2B5EF4-FFF2-40B4-BE49-F238E27FC236}">
                  <a16:creationId xmlns:a16="http://schemas.microsoft.com/office/drawing/2014/main" id="{C7058565-7B55-9518-0038-D33747DC3C4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016419" y="1527793"/>
              <a:ext cx="4979346" cy="3302364"/>
            </a:xfrm>
            <a:prstGeom prst="line">
              <a:avLst/>
            </a:prstGeom>
            <a:ln w="19050">
              <a:solidFill>
                <a:schemeClr val="tx1"/>
              </a:solidFill>
              <a:miter lim="800000"/>
              <a:headEnd type="triangl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4" name="TextBox 73">
                  <a:extLst>
                    <a:ext uri="{FF2B5EF4-FFF2-40B4-BE49-F238E27FC236}">
                      <a16:creationId xmlns:a16="http://schemas.microsoft.com/office/drawing/2014/main" id="{730F3125-E76D-B2D4-FE94-71E99A805CFD}"/>
                    </a:ext>
                  </a:extLst>
                </p:cNvPr>
                <p:cNvSpPr txBox="1"/>
                <p:nvPr/>
              </p:nvSpPr>
              <p:spPr>
                <a:xfrm>
                  <a:off x="3171844" y="2708780"/>
                  <a:ext cx="729687" cy="584775"/>
                </a:xfrm>
                <a:prstGeom prst="rect">
                  <a:avLst/>
                </a:prstGeom>
                <a:solidFill>
                  <a:schemeClr val="bg1"/>
                </a:solidFill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3200" b="0" i="1" dirty="0" smtClean="0">
                            <a:latin typeface="Cambria Math" panose="02040503050406030204" pitchFamily="18" charset="0"/>
                          </a:rPr>
                          <m:t>16</m:t>
                        </m:r>
                      </m:oMath>
                    </m:oMathPara>
                  </a14:m>
                  <a:endParaRPr lang="en-GB" sz="3200" b="0" i="1" dirty="0">
                    <a:latin typeface="Cambria Math" panose="02040503050406030204" pitchFamily="18" charset="0"/>
                  </a:endParaRPr>
                </a:p>
              </p:txBody>
            </p:sp>
          </mc:Choice>
          <mc:Fallback xmlns="">
            <p:sp>
              <p:nvSpPr>
                <p:cNvPr id="74" name="TextBox 73">
                  <a:extLst>
                    <a:ext uri="{FF2B5EF4-FFF2-40B4-BE49-F238E27FC236}">
                      <a16:creationId xmlns:a16="http://schemas.microsoft.com/office/drawing/2014/main" id="{730F3125-E76D-B2D4-FE94-71E99A805CFD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171844" y="2708780"/>
                  <a:ext cx="729687" cy="584775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46BA5F0E-9A56-2CB2-20D4-CD05709304C3}"/>
              </a:ext>
            </a:extLst>
          </p:cNvPr>
          <p:cNvCxnSpPr>
            <a:cxnSpLocks/>
          </p:cNvCxnSpPr>
          <p:nvPr/>
        </p:nvCxnSpPr>
        <p:spPr>
          <a:xfrm flipV="1">
            <a:off x="1107129" y="1685925"/>
            <a:ext cx="4979346" cy="3302364"/>
          </a:xfrm>
          <a:prstGeom prst="line">
            <a:avLst/>
          </a:prstGeom>
          <a:ln w="38100">
            <a:solidFill>
              <a:schemeClr val="tx1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C9DEEF89-2AAE-FA21-65F0-1798D06E9CBA}"/>
              </a:ext>
            </a:extLst>
          </p:cNvPr>
          <p:cNvCxnSpPr>
            <a:cxnSpLocks/>
          </p:cNvCxnSpPr>
          <p:nvPr/>
        </p:nvCxnSpPr>
        <p:spPr>
          <a:xfrm>
            <a:off x="3771900" y="3689422"/>
            <a:ext cx="1864249" cy="2179867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tangle 1">
            <a:extLst>
              <a:ext uri="{FF2B5EF4-FFF2-40B4-BE49-F238E27FC236}">
                <a16:creationId xmlns:a16="http://schemas.microsoft.com/office/drawing/2014/main" id="{AB40A328-87AD-63BA-E312-AA4C09FEF31A}"/>
              </a:ext>
            </a:extLst>
          </p:cNvPr>
          <p:cNvSpPr/>
          <p:nvPr/>
        </p:nvSpPr>
        <p:spPr>
          <a:xfrm>
            <a:off x="387155" y="300220"/>
            <a:ext cx="99097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GB" sz="2000" b="1" dirty="0">
                <a:latin typeface="Bradley Hand ITC" panose="03070402050302030203" pitchFamily="66" charset="0"/>
              </a:rPr>
              <a:t>SIC_94</a:t>
            </a:r>
          </a:p>
        </p:txBody>
      </p:sp>
    </p:spTree>
    <p:extLst>
      <p:ext uri="{BB962C8B-B14F-4D97-AF65-F5344CB8AC3E}">
        <p14:creationId xmlns:p14="http://schemas.microsoft.com/office/powerpoint/2010/main" val="15435929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" name="Group 27">
            <a:extLst>
              <a:ext uri="{FF2B5EF4-FFF2-40B4-BE49-F238E27FC236}">
                <a16:creationId xmlns:a16="http://schemas.microsoft.com/office/drawing/2014/main" id="{71138C57-77DC-F71C-DA07-4FF83173371D}"/>
              </a:ext>
            </a:extLst>
          </p:cNvPr>
          <p:cNvGrpSpPr/>
          <p:nvPr/>
        </p:nvGrpSpPr>
        <p:grpSpPr>
          <a:xfrm>
            <a:off x="4400462" y="4753371"/>
            <a:ext cx="1085958" cy="1269811"/>
            <a:chOff x="4264990" y="4871909"/>
            <a:chExt cx="1085958" cy="1269811"/>
          </a:xfrm>
        </p:grpSpPr>
        <p:cxnSp>
          <p:nvCxnSpPr>
            <p:cNvPr id="60" name="Straight Connector 59">
              <a:extLst>
                <a:ext uri="{FF2B5EF4-FFF2-40B4-BE49-F238E27FC236}">
                  <a16:creationId xmlns:a16="http://schemas.microsoft.com/office/drawing/2014/main" id="{6895B1C5-8FCE-D007-1AA4-2AEF3C93B090}"/>
                </a:ext>
              </a:extLst>
            </p:cNvPr>
            <p:cNvCxnSpPr>
              <a:cxnSpLocks/>
            </p:cNvCxnSpPr>
            <p:nvPr/>
          </p:nvCxnSpPr>
          <p:spPr>
            <a:xfrm>
              <a:off x="4264990" y="4871909"/>
              <a:ext cx="1085958" cy="1269811"/>
            </a:xfrm>
            <a:prstGeom prst="line">
              <a:avLst/>
            </a:prstGeom>
            <a:ln w="19050">
              <a:solidFill>
                <a:schemeClr val="tx1"/>
              </a:solidFill>
              <a:headEnd type="triangl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>
          <mc:Choice xmlns:a14="http://schemas.microsoft.com/office/drawing/2010/main" Requires="a14">
            <p:sp>
              <p:nvSpPr>
                <p:cNvPr id="65" name="TextBox 64">
                  <a:extLst>
                    <a:ext uri="{FF2B5EF4-FFF2-40B4-BE49-F238E27FC236}">
                      <a16:creationId xmlns:a16="http://schemas.microsoft.com/office/drawing/2014/main" id="{B3F68EB5-800D-9B29-8D7F-69BC84F30ED0}"/>
                    </a:ext>
                  </a:extLst>
                </p:cNvPr>
                <p:cNvSpPr txBox="1"/>
                <p:nvPr/>
              </p:nvSpPr>
              <p:spPr>
                <a:xfrm>
                  <a:off x="4451390" y="5140364"/>
                  <a:ext cx="505267" cy="584775"/>
                </a:xfrm>
                <a:prstGeom prst="rect">
                  <a:avLst/>
                </a:prstGeom>
                <a:solidFill>
                  <a:schemeClr val="bg1"/>
                </a:solidFill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3200" b="0" i="1" dirty="0" smtClean="0">
                            <a:latin typeface="Cambria Math" panose="02040503050406030204" pitchFamily="18" charset="0"/>
                          </a:rPr>
                          <m:t>5</m:t>
                        </m:r>
                      </m:oMath>
                    </m:oMathPara>
                  </a14:m>
                  <a:endParaRPr lang="en-GB" dirty="0"/>
                </a:p>
              </p:txBody>
            </p:sp>
          </mc:Choice>
          <mc:Fallback>
            <p:sp>
              <p:nvSpPr>
                <p:cNvPr id="65" name="TextBox 64">
                  <a:extLst>
                    <a:ext uri="{FF2B5EF4-FFF2-40B4-BE49-F238E27FC236}">
                      <a16:creationId xmlns:a16="http://schemas.microsoft.com/office/drawing/2014/main" id="{B3F68EB5-800D-9B29-8D7F-69BC84F30ED0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451390" y="5140364"/>
                  <a:ext cx="505267" cy="584775"/>
                </a:xfrm>
                <a:prstGeom prst="rect">
                  <a:avLst/>
                </a:prstGeom>
                <a:blipFill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4" name="Rectangle 3">
            <a:extLst>
              <a:ext uri="{FF2B5EF4-FFF2-40B4-BE49-F238E27FC236}">
                <a16:creationId xmlns:a16="http://schemas.microsoft.com/office/drawing/2014/main" id="{EBF3AA2C-07BF-3C58-A22F-F9BD24A7197A}"/>
              </a:ext>
            </a:extLst>
          </p:cNvPr>
          <p:cNvSpPr/>
          <p:nvPr/>
        </p:nvSpPr>
        <p:spPr>
          <a:xfrm>
            <a:off x="450283" y="678072"/>
            <a:ext cx="8243434" cy="5850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GB" sz="2400" dirty="0">
                <a:latin typeface="Comic Sans MS" panose="030F0702030302020204" pitchFamily="66" charset="0"/>
              </a:rPr>
              <a:t>Find the perimeter of the arrowhead quadrilateral.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DC9D58D-48AF-B964-91FB-0217FF257212}"/>
              </a:ext>
            </a:extLst>
          </p:cNvPr>
          <p:cNvSpPr txBox="1"/>
          <p:nvPr/>
        </p:nvSpPr>
        <p:spPr>
          <a:xfrm>
            <a:off x="412955" y="152400"/>
            <a:ext cx="837708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latin typeface="Comic Sans MS" panose="030F0702030302020204" pitchFamily="66" charset="0"/>
              </a:rPr>
              <a:t>Arrowhead Perimeter</a:t>
            </a:r>
          </a:p>
        </p:txBody>
      </p:sp>
      <p:sp>
        <p:nvSpPr>
          <p:cNvPr id="34" name="Oval 33">
            <a:extLst>
              <a:ext uri="{FF2B5EF4-FFF2-40B4-BE49-F238E27FC236}">
                <a16:creationId xmlns:a16="http://schemas.microsoft.com/office/drawing/2014/main" id="{0A6EFFEB-25D9-6D08-41F5-FDF6FEA22C3F}"/>
              </a:ext>
            </a:extLst>
          </p:cNvPr>
          <p:cNvSpPr/>
          <p:nvPr/>
        </p:nvSpPr>
        <p:spPr>
          <a:xfrm>
            <a:off x="4000500" y="2657475"/>
            <a:ext cx="1857375" cy="1857375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000E4049-42EA-D39D-A10C-57123CD2CFD2}"/>
              </a:ext>
            </a:extLst>
          </p:cNvPr>
          <p:cNvCxnSpPr>
            <a:cxnSpLocks/>
          </p:cNvCxnSpPr>
          <p:nvPr/>
        </p:nvCxnSpPr>
        <p:spPr>
          <a:xfrm flipV="1">
            <a:off x="5636149" y="1684872"/>
            <a:ext cx="432000" cy="4176000"/>
          </a:xfrm>
          <a:prstGeom prst="line">
            <a:avLst/>
          </a:prstGeom>
          <a:ln w="38100">
            <a:solidFill>
              <a:schemeClr val="tx1"/>
            </a:solidFill>
            <a:miter lim="800000"/>
            <a:headEnd type="none" w="sm" len="sm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90EE5E8B-B374-7561-C697-4712F2AA03E7}"/>
              </a:ext>
            </a:extLst>
          </p:cNvPr>
          <p:cNvCxnSpPr>
            <a:cxnSpLocks noChangeAspect="1"/>
          </p:cNvCxnSpPr>
          <p:nvPr/>
        </p:nvCxnSpPr>
        <p:spPr>
          <a:xfrm flipV="1">
            <a:off x="1074821" y="4463514"/>
            <a:ext cx="4483017" cy="532701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C9DEEF89-2AAE-FA21-65F0-1798D06E9CBA}"/>
              </a:ext>
            </a:extLst>
          </p:cNvPr>
          <p:cNvCxnSpPr>
            <a:cxnSpLocks/>
          </p:cNvCxnSpPr>
          <p:nvPr/>
        </p:nvCxnSpPr>
        <p:spPr>
          <a:xfrm>
            <a:off x="3771900" y="3689422"/>
            <a:ext cx="1864249" cy="2179867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5" name="Group 34">
            <a:extLst>
              <a:ext uri="{FF2B5EF4-FFF2-40B4-BE49-F238E27FC236}">
                <a16:creationId xmlns:a16="http://schemas.microsoft.com/office/drawing/2014/main" id="{C3CFBD2E-1F38-7741-A68D-7475926A0E69}"/>
              </a:ext>
            </a:extLst>
          </p:cNvPr>
          <p:cNvGrpSpPr/>
          <p:nvPr/>
        </p:nvGrpSpPr>
        <p:grpSpPr>
          <a:xfrm>
            <a:off x="1016419" y="1527793"/>
            <a:ext cx="4979346" cy="3302364"/>
            <a:chOff x="1016419" y="1527793"/>
            <a:chExt cx="4979346" cy="3302364"/>
          </a:xfrm>
        </p:grpSpPr>
        <p:cxnSp>
          <p:nvCxnSpPr>
            <p:cNvPr id="58" name="Straight Connector 57">
              <a:extLst>
                <a:ext uri="{FF2B5EF4-FFF2-40B4-BE49-F238E27FC236}">
                  <a16:creationId xmlns:a16="http://schemas.microsoft.com/office/drawing/2014/main" id="{5779CFCD-1565-DABC-E153-10F14028CC76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016419" y="1527793"/>
              <a:ext cx="4979346" cy="3302364"/>
            </a:xfrm>
            <a:prstGeom prst="line">
              <a:avLst/>
            </a:prstGeom>
            <a:ln w="19050">
              <a:solidFill>
                <a:schemeClr val="tx1"/>
              </a:solidFill>
              <a:miter lim="800000"/>
              <a:headEnd type="triangl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>
          <mc:Choice xmlns:a14="http://schemas.microsoft.com/office/drawing/2010/main" Requires="a14">
            <p:sp>
              <p:nvSpPr>
                <p:cNvPr id="59" name="TextBox 58">
                  <a:extLst>
                    <a:ext uri="{FF2B5EF4-FFF2-40B4-BE49-F238E27FC236}">
                      <a16:creationId xmlns:a16="http://schemas.microsoft.com/office/drawing/2014/main" id="{90ADB64C-F161-6313-E3A2-59CD450AAB1D}"/>
                    </a:ext>
                  </a:extLst>
                </p:cNvPr>
                <p:cNvSpPr txBox="1"/>
                <p:nvPr/>
              </p:nvSpPr>
              <p:spPr>
                <a:xfrm>
                  <a:off x="3171844" y="2835785"/>
                  <a:ext cx="505267" cy="584775"/>
                </a:xfrm>
                <a:prstGeom prst="rect">
                  <a:avLst/>
                </a:prstGeom>
                <a:solidFill>
                  <a:schemeClr val="bg1"/>
                </a:solidFill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3200" i="1" dirty="0" smtClean="0">
                            <a:latin typeface="Cambria Math" panose="02040503050406030204" pitchFamily="18" charset="0"/>
                          </a:rPr>
                          <m:t>9</m:t>
                        </m:r>
                      </m:oMath>
                    </m:oMathPara>
                  </a14:m>
                  <a:endParaRPr lang="en-GB" dirty="0"/>
                </a:p>
              </p:txBody>
            </p:sp>
          </mc:Choice>
          <mc:Fallback>
            <p:sp>
              <p:nvSpPr>
                <p:cNvPr id="59" name="TextBox 58">
                  <a:extLst>
                    <a:ext uri="{FF2B5EF4-FFF2-40B4-BE49-F238E27FC236}">
                      <a16:creationId xmlns:a16="http://schemas.microsoft.com/office/drawing/2014/main" id="{90ADB64C-F161-6313-E3A2-59CD450AAB1D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171844" y="2835785"/>
                  <a:ext cx="505267" cy="584775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46BA5F0E-9A56-2CB2-20D4-CD05709304C3}"/>
              </a:ext>
            </a:extLst>
          </p:cNvPr>
          <p:cNvCxnSpPr>
            <a:cxnSpLocks/>
          </p:cNvCxnSpPr>
          <p:nvPr/>
        </p:nvCxnSpPr>
        <p:spPr>
          <a:xfrm flipV="1">
            <a:off x="1107129" y="1685925"/>
            <a:ext cx="4979346" cy="3302364"/>
          </a:xfrm>
          <a:prstGeom prst="line">
            <a:avLst/>
          </a:prstGeom>
          <a:ln w="38100">
            <a:solidFill>
              <a:schemeClr val="tx1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Rectangle 65">
            <a:extLst>
              <a:ext uri="{FF2B5EF4-FFF2-40B4-BE49-F238E27FC236}">
                <a16:creationId xmlns:a16="http://schemas.microsoft.com/office/drawing/2014/main" id="{D7279888-FD5F-D143-8710-06943BB27FBB}"/>
              </a:ext>
            </a:extLst>
          </p:cNvPr>
          <p:cNvSpPr/>
          <p:nvPr/>
        </p:nvSpPr>
        <p:spPr>
          <a:xfrm>
            <a:off x="450283" y="1753339"/>
            <a:ext cx="3310729" cy="11390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GB" sz="2400" dirty="0">
                <a:latin typeface="Comic Sans MS" panose="030F0702030302020204" pitchFamily="66" charset="0"/>
              </a:rPr>
              <a:t>All lines are tangents to the circle.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7459947F-0CAA-EE3E-AF54-21EFF7BCD329}"/>
              </a:ext>
            </a:extLst>
          </p:cNvPr>
          <p:cNvGrpSpPr/>
          <p:nvPr/>
        </p:nvGrpSpPr>
        <p:grpSpPr>
          <a:xfrm>
            <a:off x="4035588" y="4163807"/>
            <a:ext cx="993611" cy="671002"/>
            <a:chOff x="4035588" y="4163807"/>
            <a:chExt cx="993611" cy="671002"/>
          </a:xfrm>
        </p:grpSpPr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3F901E79-E9B9-CDDE-FB24-1B91A30036AF}"/>
                </a:ext>
              </a:extLst>
            </p:cNvPr>
            <p:cNvGrpSpPr/>
            <p:nvPr/>
          </p:nvGrpSpPr>
          <p:grpSpPr>
            <a:xfrm>
              <a:off x="4539342" y="4465477"/>
              <a:ext cx="489857" cy="369332"/>
              <a:chOff x="4539342" y="4465477"/>
              <a:chExt cx="489857" cy="369332"/>
            </a:xfrm>
          </p:grpSpPr>
          <p:cxnSp>
            <p:nvCxnSpPr>
              <p:cNvPr id="2" name="Straight Connector 1">
                <a:extLst>
                  <a:ext uri="{FF2B5EF4-FFF2-40B4-BE49-F238E27FC236}">
                    <a16:creationId xmlns:a16="http://schemas.microsoft.com/office/drawing/2014/main" id="{68577C46-23E2-71D5-39C1-9313721C592D}"/>
                  </a:ext>
                </a:extLst>
              </p:cNvPr>
              <p:cNvCxnSpPr>
                <a:cxnSpLocks noChangeAspect="1"/>
              </p:cNvCxnSpPr>
              <p:nvPr/>
            </p:nvCxnSpPr>
            <p:spPr>
              <a:xfrm flipV="1">
                <a:off x="4539342" y="4522450"/>
                <a:ext cx="489857" cy="58208"/>
              </a:xfrm>
              <a:prstGeom prst="line">
                <a:avLst/>
              </a:prstGeom>
              <a:ln w="381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>
            <mc:Choice xmlns:a14="http://schemas.microsoft.com/office/drawing/2010/main" Requires="a14">
              <p:sp>
                <p:nvSpPr>
                  <p:cNvPr id="13" name="TextBox 12">
                    <a:extLst>
                      <a:ext uri="{FF2B5EF4-FFF2-40B4-BE49-F238E27FC236}">
                        <a16:creationId xmlns:a16="http://schemas.microsoft.com/office/drawing/2014/main" id="{5C55739D-22DE-3F48-377B-1D245B526D7A}"/>
                      </a:ext>
                    </a:extLst>
                  </p:cNvPr>
                  <p:cNvSpPr txBox="1"/>
                  <p:nvPr/>
                </p:nvSpPr>
                <p:spPr>
                  <a:xfrm>
                    <a:off x="4639973" y="4465477"/>
                    <a:ext cx="371448" cy="369332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GB" i="1" dirty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𝑎</m:t>
                          </m:r>
                        </m:oMath>
                      </m:oMathPara>
                    </a14:m>
                    <a:endParaRPr lang="en-GB" dirty="0">
                      <a:solidFill>
                        <a:srgbClr val="FF0000"/>
                      </a:solidFill>
                    </a:endParaRPr>
                  </a:p>
                </p:txBody>
              </p:sp>
            </mc:Choice>
            <mc:Fallback>
              <p:sp>
                <p:nvSpPr>
                  <p:cNvPr id="13" name="TextBox 12">
                    <a:extLst>
                      <a:ext uri="{FF2B5EF4-FFF2-40B4-BE49-F238E27FC236}">
                        <a16:creationId xmlns:a16="http://schemas.microsoft.com/office/drawing/2014/main" id="{5C55739D-22DE-3F48-377B-1D245B526D7A}"/>
                      </a:ext>
                    </a:extLst>
                  </p:cNvPr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4639973" y="4465477"/>
                    <a:ext cx="371448" cy="369332"/>
                  </a:xfrm>
                  <a:prstGeom prst="rect">
                    <a:avLst/>
                  </a:prstGeom>
                  <a:blipFill>
                    <a:blip r:embed="rId4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GB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grpSp>
          <p:nvGrpSpPr>
            <p:cNvPr id="3" name="Group 2">
              <a:extLst>
                <a:ext uri="{FF2B5EF4-FFF2-40B4-BE49-F238E27FC236}">
                  <a16:creationId xmlns:a16="http://schemas.microsoft.com/office/drawing/2014/main" id="{435B16EF-85A0-0AA2-6E94-A8F67B79AF0E}"/>
                </a:ext>
              </a:extLst>
            </p:cNvPr>
            <p:cNvGrpSpPr/>
            <p:nvPr/>
          </p:nvGrpSpPr>
          <p:grpSpPr>
            <a:xfrm>
              <a:off x="4035588" y="4163807"/>
              <a:ext cx="504908" cy="444066"/>
              <a:chOff x="4035588" y="4163807"/>
              <a:chExt cx="504908" cy="444066"/>
            </a:xfrm>
          </p:grpSpPr>
          <p:cxnSp>
            <p:nvCxnSpPr>
              <p:cNvPr id="7" name="Straight Connector 6">
                <a:extLst>
                  <a:ext uri="{FF2B5EF4-FFF2-40B4-BE49-F238E27FC236}">
                    <a16:creationId xmlns:a16="http://schemas.microsoft.com/office/drawing/2014/main" id="{A260A2AB-4E70-C66F-F5B3-C51A5F909A27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191000" y="4163807"/>
                <a:ext cx="349496" cy="416851"/>
              </a:xfrm>
              <a:prstGeom prst="line">
                <a:avLst/>
              </a:prstGeom>
              <a:ln w="381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>
            <mc:Choice xmlns:a14="http://schemas.microsoft.com/office/drawing/2010/main" Requires="a14">
              <p:sp>
                <p:nvSpPr>
                  <p:cNvPr id="14" name="TextBox 13">
                    <a:extLst>
                      <a:ext uri="{FF2B5EF4-FFF2-40B4-BE49-F238E27FC236}">
                        <a16:creationId xmlns:a16="http://schemas.microsoft.com/office/drawing/2014/main" id="{A8795B64-65FE-A470-B409-BE4D21EF5904}"/>
                      </a:ext>
                    </a:extLst>
                  </p:cNvPr>
                  <p:cNvSpPr txBox="1"/>
                  <p:nvPr/>
                </p:nvSpPr>
                <p:spPr>
                  <a:xfrm>
                    <a:off x="4035588" y="4238541"/>
                    <a:ext cx="371448" cy="369332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GB" i="1" dirty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𝑎</m:t>
                          </m:r>
                        </m:oMath>
                      </m:oMathPara>
                    </a14:m>
                    <a:endParaRPr lang="en-GB" dirty="0">
                      <a:solidFill>
                        <a:srgbClr val="FF0000"/>
                      </a:solidFill>
                    </a:endParaRPr>
                  </a:p>
                </p:txBody>
              </p:sp>
            </mc:Choice>
            <mc:Fallback>
              <p:sp>
                <p:nvSpPr>
                  <p:cNvPr id="14" name="TextBox 13">
                    <a:extLst>
                      <a:ext uri="{FF2B5EF4-FFF2-40B4-BE49-F238E27FC236}">
                        <a16:creationId xmlns:a16="http://schemas.microsoft.com/office/drawing/2014/main" id="{A8795B64-65FE-A470-B409-BE4D21EF5904}"/>
                      </a:ext>
                    </a:extLst>
                  </p:cNvPr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4035588" y="4238541"/>
                    <a:ext cx="371448" cy="369332"/>
                  </a:xfrm>
                  <a:prstGeom prst="rect">
                    <a:avLst/>
                  </a:prstGeom>
                  <a:blipFill>
                    <a:blip r:embed="rId5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GB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</p:grpSp>
      <p:grpSp>
        <p:nvGrpSpPr>
          <p:cNvPr id="21" name="Group 20">
            <a:extLst>
              <a:ext uri="{FF2B5EF4-FFF2-40B4-BE49-F238E27FC236}">
                <a16:creationId xmlns:a16="http://schemas.microsoft.com/office/drawing/2014/main" id="{260B19EC-C938-BF8E-DEC3-DF316ACF3A2B}"/>
              </a:ext>
            </a:extLst>
          </p:cNvPr>
          <p:cNvGrpSpPr/>
          <p:nvPr/>
        </p:nvGrpSpPr>
        <p:grpSpPr>
          <a:xfrm>
            <a:off x="4189410" y="4190689"/>
            <a:ext cx="2893898" cy="3387292"/>
            <a:chOff x="4202110" y="4190689"/>
            <a:chExt cx="2893898" cy="3387292"/>
          </a:xfrm>
        </p:grpSpPr>
        <p:sp>
          <p:nvSpPr>
            <p:cNvPr id="18" name="Star: 8 Points 17">
              <a:extLst>
                <a:ext uri="{FF2B5EF4-FFF2-40B4-BE49-F238E27FC236}">
                  <a16:creationId xmlns:a16="http://schemas.microsoft.com/office/drawing/2014/main" id="{D822CAA9-DCF9-C83B-980B-E27AF9CC8E89}"/>
                </a:ext>
              </a:extLst>
            </p:cNvPr>
            <p:cNvSpPr/>
            <p:nvPr/>
          </p:nvSpPr>
          <p:spPr>
            <a:xfrm>
              <a:off x="4448717" y="4658555"/>
              <a:ext cx="2421467" cy="2421467"/>
            </a:xfrm>
            <a:prstGeom prst="star8">
              <a:avLst>
                <a:gd name="adj" fmla="val 6381"/>
              </a:avLst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grpSp>
          <p:nvGrpSpPr>
            <p:cNvPr id="17" name="Group 16">
              <a:extLst>
                <a:ext uri="{FF2B5EF4-FFF2-40B4-BE49-F238E27FC236}">
                  <a16:creationId xmlns:a16="http://schemas.microsoft.com/office/drawing/2014/main" id="{2DE9668A-854F-ECB3-DC0F-1C39072C227B}"/>
                </a:ext>
              </a:extLst>
            </p:cNvPr>
            <p:cNvGrpSpPr/>
            <p:nvPr/>
          </p:nvGrpSpPr>
          <p:grpSpPr>
            <a:xfrm>
              <a:off x="4202110" y="4190689"/>
              <a:ext cx="2893898" cy="3387292"/>
              <a:chOff x="4202110" y="4190689"/>
              <a:chExt cx="2893898" cy="3387292"/>
            </a:xfrm>
          </p:grpSpPr>
          <p:cxnSp>
            <p:nvCxnSpPr>
              <p:cNvPr id="9" name="Straight Connector 8">
                <a:extLst>
                  <a:ext uri="{FF2B5EF4-FFF2-40B4-BE49-F238E27FC236}">
                    <a16:creationId xmlns:a16="http://schemas.microsoft.com/office/drawing/2014/main" id="{5F81818F-5594-1EBF-8856-4AD4473D14F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202110" y="4190689"/>
                <a:ext cx="1446231" cy="1691078"/>
              </a:xfrm>
              <a:prstGeom prst="line">
                <a:avLst/>
              </a:prstGeom>
              <a:ln w="5715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" name="Straight Connector 11">
                <a:extLst>
                  <a:ext uri="{FF2B5EF4-FFF2-40B4-BE49-F238E27FC236}">
                    <a16:creationId xmlns:a16="http://schemas.microsoft.com/office/drawing/2014/main" id="{B075BE40-78D6-99F6-101A-31E644DC77EF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649777" y="5886903"/>
                <a:ext cx="1446231" cy="1691078"/>
              </a:xfrm>
              <a:prstGeom prst="line">
                <a:avLst/>
              </a:prstGeom>
              <a:ln w="38100">
                <a:noFill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</p:spTree>
    <p:extLst>
      <p:ext uri="{BB962C8B-B14F-4D97-AF65-F5344CB8AC3E}">
        <p14:creationId xmlns:p14="http://schemas.microsoft.com/office/powerpoint/2010/main" val="391985985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EBF3AA2C-07BF-3C58-A22F-F9BD24A7197A}"/>
              </a:ext>
            </a:extLst>
          </p:cNvPr>
          <p:cNvSpPr/>
          <p:nvPr/>
        </p:nvSpPr>
        <p:spPr>
          <a:xfrm>
            <a:off x="450283" y="678072"/>
            <a:ext cx="8243434" cy="5850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GB" sz="2400" dirty="0">
                <a:latin typeface="Comic Sans MS" panose="030F0702030302020204" pitchFamily="66" charset="0"/>
              </a:rPr>
              <a:t>Find the perimeter of the arrowhead quadrilateral.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DC9D58D-48AF-B964-91FB-0217FF257212}"/>
              </a:ext>
            </a:extLst>
          </p:cNvPr>
          <p:cNvSpPr txBox="1"/>
          <p:nvPr/>
        </p:nvSpPr>
        <p:spPr>
          <a:xfrm>
            <a:off x="412955" y="152400"/>
            <a:ext cx="837708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latin typeface="Comic Sans MS" panose="030F0702030302020204" pitchFamily="66" charset="0"/>
              </a:rPr>
              <a:t>Arrowhead Perimeter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4A784EA2-3566-A78D-EC2B-120D222F5F8D}"/>
              </a:ext>
            </a:extLst>
          </p:cNvPr>
          <p:cNvSpPr txBox="1"/>
          <p:nvPr/>
        </p:nvSpPr>
        <p:spPr>
          <a:xfrm>
            <a:off x="309759" y="6179928"/>
            <a:ext cx="257960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>
                <a:latin typeface="Comic Sans MS" panose="030F0702030302020204" pitchFamily="66" charset="0"/>
              </a:rPr>
              <a:t>(not drawn to scale)</a:t>
            </a:r>
          </a:p>
        </p:txBody>
      </p:sp>
      <p:sp>
        <p:nvSpPr>
          <p:cNvPr id="34" name="Oval 33">
            <a:extLst>
              <a:ext uri="{FF2B5EF4-FFF2-40B4-BE49-F238E27FC236}">
                <a16:creationId xmlns:a16="http://schemas.microsoft.com/office/drawing/2014/main" id="{0A6EFFEB-25D9-6D08-41F5-FDF6FEA22C3F}"/>
              </a:ext>
            </a:extLst>
          </p:cNvPr>
          <p:cNvSpPr/>
          <p:nvPr/>
        </p:nvSpPr>
        <p:spPr>
          <a:xfrm>
            <a:off x="4000500" y="2657475"/>
            <a:ext cx="1857375" cy="1857375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000E4049-42EA-D39D-A10C-57123CD2CFD2}"/>
              </a:ext>
            </a:extLst>
          </p:cNvPr>
          <p:cNvCxnSpPr>
            <a:cxnSpLocks/>
          </p:cNvCxnSpPr>
          <p:nvPr/>
        </p:nvCxnSpPr>
        <p:spPr>
          <a:xfrm flipV="1">
            <a:off x="5636149" y="1676399"/>
            <a:ext cx="450326" cy="4212000"/>
          </a:xfrm>
          <a:prstGeom prst="line">
            <a:avLst/>
          </a:prstGeom>
          <a:ln w="38100">
            <a:solidFill>
              <a:schemeClr val="tx1"/>
            </a:solidFill>
            <a:miter lim="800000"/>
            <a:headEnd type="none" w="sm" len="sm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90EE5E8B-B374-7561-C697-4712F2AA03E7}"/>
              </a:ext>
            </a:extLst>
          </p:cNvPr>
          <p:cNvCxnSpPr>
            <a:cxnSpLocks/>
          </p:cNvCxnSpPr>
          <p:nvPr/>
        </p:nvCxnSpPr>
        <p:spPr>
          <a:xfrm flipV="1">
            <a:off x="1074821" y="4463514"/>
            <a:ext cx="4483017" cy="532701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Rectangle 65">
            <a:extLst>
              <a:ext uri="{FF2B5EF4-FFF2-40B4-BE49-F238E27FC236}">
                <a16:creationId xmlns:a16="http://schemas.microsoft.com/office/drawing/2014/main" id="{D7279888-FD5F-D143-8710-06943BB27FBB}"/>
              </a:ext>
            </a:extLst>
          </p:cNvPr>
          <p:cNvSpPr/>
          <p:nvPr/>
        </p:nvSpPr>
        <p:spPr>
          <a:xfrm>
            <a:off x="450283" y="1753339"/>
            <a:ext cx="3310729" cy="11390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GB" sz="2400" dirty="0">
                <a:latin typeface="Comic Sans MS" panose="030F0702030302020204" pitchFamily="66" charset="0"/>
              </a:rPr>
              <a:t>All lines are tangents to the circle.</a:t>
            </a:r>
          </a:p>
        </p:txBody>
      </p:sp>
      <p:grpSp>
        <p:nvGrpSpPr>
          <p:cNvPr id="69" name="Group 68">
            <a:extLst>
              <a:ext uri="{FF2B5EF4-FFF2-40B4-BE49-F238E27FC236}">
                <a16:creationId xmlns:a16="http://schemas.microsoft.com/office/drawing/2014/main" id="{02F7E848-6111-C8AC-DD7C-22B5142BAFB8}"/>
              </a:ext>
            </a:extLst>
          </p:cNvPr>
          <p:cNvGrpSpPr/>
          <p:nvPr/>
        </p:nvGrpSpPr>
        <p:grpSpPr>
          <a:xfrm>
            <a:off x="4400462" y="4753371"/>
            <a:ext cx="1085958" cy="1269811"/>
            <a:chOff x="4264990" y="4871909"/>
            <a:chExt cx="1085958" cy="1269811"/>
          </a:xfrm>
        </p:grpSpPr>
        <p:cxnSp>
          <p:nvCxnSpPr>
            <p:cNvPr id="70" name="Straight Connector 69">
              <a:extLst>
                <a:ext uri="{FF2B5EF4-FFF2-40B4-BE49-F238E27FC236}">
                  <a16:creationId xmlns:a16="http://schemas.microsoft.com/office/drawing/2014/main" id="{9D0DF80F-E90F-05CC-5336-8693B3F2B877}"/>
                </a:ext>
              </a:extLst>
            </p:cNvPr>
            <p:cNvCxnSpPr>
              <a:cxnSpLocks/>
            </p:cNvCxnSpPr>
            <p:nvPr/>
          </p:nvCxnSpPr>
          <p:spPr>
            <a:xfrm>
              <a:off x="4264990" y="4871909"/>
              <a:ext cx="1085958" cy="1269811"/>
            </a:xfrm>
            <a:prstGeom prst="line">
              <a:avLst/>
            </a:prstGeom>
            <a:ln w="19050">
              <a:solidFill>
                <a:schemeClr val="tx1"/>
              </a:solidFill>
              <a:headEnd type="triangl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1" name="TextBox 70">
                  <a:extLst>
                    <a:ext uri="{FF2B5EF4-FFF2-40B4-BE49-F238E27FC236}">
                      <a16:creationId xmlns:a16="http://schemas.microsoft.com/office/drawing/2014/main" id="{A9BA93FA-6006-3612-CF0C-F4AE8379F6A8}"/>
                    </a:ext>
                  </a:extLst>
                </p:cNvPr>
                <p:cNvSpPr txBox="1"/>
                <p:nvPr/>
              </p:nvSpPr>
              <p:spPr>
                <a:xfrm>
                  <a:off x="4451390" y="5140364"/>
                  <a:ext cx="505267" cy="584775"/>
                </a:xfrm>
                <a:prstGeom prst="rect">
                  <a:avLst/>
                </a:prstGeom>
                <a:solidFill>
                  <a:schemeClr val="bg1"/>
                </a:solidFill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3200" b="0" i="1" dirty="0" smtClean="0">
                            <a:latin typeface="Cambria Math" panose="02040503050406030204" pitchFamily="18" charset="0"/>
                          </a:rPr>
                          <m:t>6</m:t>
                        </m:r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71" name="TextBox 70">
                  <a:extLst>
                    <a:ext uri="{FF2B5EF4-FFF2-40B4-BE49-F238E27FC236}">
                      <a16:creationId xmlns:a16="http://schemas.microsoft.com/office/drawing/2014/main" id="{A9BA93FA-6006-3612-CF0C-F4AE8379F6A8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451390" y="5140364"/>
                  <a:ext cx="505267" cy="584775"/>
                </a:xfrm>
                <a:prstGeom prst="rect">
                  <a:avLst/>
                </a:prstGeom>
                <a:blipFill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72" name="Group 71">
            <a:extLst>
              <a:ext uri="{FF2B5EF4-FFF2-40B4-BE49-F238E27FC236}">
                <a16:creationId xmlns:a16="http://schemas.microsoft.com/office/drawing/2014/main" id="{88FA7116-584F-EAA8-B65D-26A274FC3AC8}"/>
              </a:ext>
            </a:extLst>
          </p:cNvPr>
          <p:cNvGrpSpPr/>
          <p:nvPr/>
        </p:nvGrpSpPr>
        <p:grpSpPr>
          <a:xfrm>
            <a:off x="1016419" y="1527793"/>
            <a:ext cx="4979346" cy="3302364"/>
            <a:chOff x="1016419" y="1527793"/>
            <a:chExt cx="4979346" cy="3302364"/>
          </a:xfrm>
        </p:grpSpPr>
        <p:cxnSp>
          <p:nvCxnSpPr>
            <p:cNvPr id="73" name="Straight Connector 72">
              <a:extLst>
                <a:ext uri="{FF2B5EF4-FFF2-40B4-BE49-F238E27FC236}">
                  <a16:creationId xmlns:a16="http://schemas.microsoft.com/office/drawing/2014/main" id="{C7058565-7B55-9518-0038-D33747DC3C4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016419" y="1527793"/>
              <a:ext cx="4979346" cy="3302364"/>
            </a:xfrm>
            <a:prstGeom prst="line">
              <a:avLst/>
            </a:prstGeom>
            <a:ln w="19050">
              <a:solidFill>
                <a:schemeClr val="tx1"/>
              </a:solidFill>
              <a:miter lim="800000"/>
              <a:headEnd type="triangl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4" name="TextBox 73">
                  <a:extLst>
                    <a:ext uri="{FF2B5EF4-FFF2-40B4-BE49-F238E27FC236}">
                      <a16:creationId xmlns:a16="http://schemas.microsoft.com/office/drawing/2014/main" id="{730F3125-E76D-B2D4-FE94-71E99A805CFD}"/>
                    </a:ext>
                  </a:extLst>
                </p:cNvPr>
                <p:cNvSpPr txBox="1"/>
                <p:nvPr/>
              </p:nvSpPr>
              <p:spPr>
                <a:xfrm>
                  <a:off x="3171844" y="2708780"/>
                  <a:ext cx="732893" cy="584775"/>
                </a:xfrm>
                <a:prstGeom prst="rect">
                  <a:avLst/>
                </a:prstGeom>
                <a:solidFill>
                  <a:schemeClr val="bg1"/>
                </a:solidFill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3200" b="0" i="1" dirty="0" smtClean="0">
                            <a:latin typeface="Cambria Math" panose="02040503050406030204" pitchFamily="18" charset="0"/>
                          </a:rPr>
                          <m:t>16</m:t>
                        </m:r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74" name="TextBox 73">
                  <a:extLst>
                    <a:ext uri="{FF2B5EF4-FFF2-40B4-BE49-F238E27FC236}">
                      <a16:creationId xmlns:a16="http://schemas.microsoft.com/office/drawing/2014/main" id="{730F3125-E76D-B2D4-FE94-71E99A805CFD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171844" y="2708780"/>
                  <a:ext cx="732893" cy="584775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46BA5F0E-9A56-2CB2-20D4-CD05709304C3}"/>
              </a:ext>
            </a:extLst>
          </p:cNvPr>
          <p:cNvCxnSpPr>
            <a:cxnSpLocks/>
          </p:cNvCxnSpPr>
          <p:nvPr/>
        </p:nvCxnSpPr>
        <p:spPr>
          <a:xfrm flipV="1">
            <a:off x="1107129" y="1685925"/>
            <a:ext cx="4979346" cy="3302364"/>
          </a:xfrm>
          <a:prstGeom prst="line">
            <a:avLst/>
          </a:prstGeom>
          <a:ln w="38100">
            <a:solidFill>
              <a:schemeClr val="tx1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C9DEEF89-2AAE-FA21-65F0-1798D06E9CBA}"/>
              </a:ext>
            </a:extLst>
          </p:cNvPr>
          <p:cNvCxnSpPr>
            <a:cxnSpLocks/>
          </p:cNvCxnSpPr>
          <p:nvPr/>
        </p:nvCxnSpPr>
        <p:spPr>
          <a:xfrm>
            <a:off x="3771900" y="3689422"/>
            <a:ext cx="1864249" cy="2179867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tangle 1">
            <a:extLst>
              <a:ext uri="{FF2B5EF4-FFF2-40B4-BE49-F238E27FC236}">
                <a16:creationId xmlns:a16="http://schemas.microsoft.com/office/drawing/2014/main" id="{F059B3A0-BF40-8DA1-07F9-E0CC8E05F250}"/>
              </a:ext>
            </a:extLst>
          </p:cNvPr>
          <p:cNvSpPr/>
          <p:nvPr/>
        </p:nvSpPr>
        <p:spPr>
          <a:xfrm>
            <a:off x="387155" y="300220"/>
            <a:ext cx="99097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GB" sz="2000" b="1" dirty="0">
                <a:latin typeface="Bradley Hand ITC" panose="03070402050302030203" pitchFamily="66" charset="0"/>
              </a:rPr>
              <a:t>SIC_94</a:t>
            </a:r>
          </a:p>
        </p:txBody>
      </p:sp>
    </p:spTree>
    <p:extLst>
      <p:ext uri="{BB962C8B-B14F-4D97-AF65-F5344CB8AC3E}">
        <p14:creationId xmlns:p14="http://schemas.microsoft.com/office/powerpoint/2010/main" val="32826937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EBF3AA2C-07BF-3C58-A22F-F9BD24A7197A}"/>
              </a:ext>
            </a:extLst>
          </p:cNvPr>
          <p:cNvSpPr/>
          <p:nvPr/>
        </p:nvSpPr>
        <p:spPr>
          <a:xfrm>
            <a:off x="450283" y="678072"/>
            <a:ext cx="8243434" cy="5850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GB" sz="2400" dirty="0">
                <a:latin typeface="Comic Sans MS" panose="030F0702030302020204" pitchFamily="66" charset="0"/>
              </a:rPr>
              <a:t>Find the perimeter of the arrowhead quadrilateral.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DC9D58D-48AF-B964-91FB-0217FF257212}"/>
              </a:ext>
            </a:extLst>
          </p:cNvPr>
          <p:cNvSpPr txBox="1"/>
          <p:nvPr/>
        </p:nvSpPr>
        <p:spPr>
          <a:xfrm>
            <a:off x="412955" y="152400"/>
            <a:ext cx="837708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latin typeface="Comic Sans MS" panose="030F0702030302020204" pitchFamily="66" charset="0"/>
              </a:rPr>
              <a:t>Arrowhead Perimeter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4A784EA2-3566-A78D-EC2B-120D222F5F8D}"/>
              </a:ext>
            </a:extLst>
          </p:cNvPr>
          <p:cNvSpPr txBox="1"/>
          <p:nvPr/>
        </p:nvSpPr>
        <p:spPr>
          <a:xfrm>
            <a:off x="309759" y="6179928"/>
            <a:ext cx="257960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>
                <a:latin typeface="Comic Sans MS" panose="030F0702030302020204" pitchFamily="66" charset="0"/>
              </a:rPr>
              <a:t>(not drawn to scale)</a:t>
            </a:r>
          </a:p>
        </p:txBody>
      </p:sp>
      <p:sp>
        <p:nvSpPr>
          <p:cNvPr id="34" name="Oval 33">
            <a:extLst>
              <a:ext uri="{FF2B5EF4-FFF2-40B4-BE49-F238E27FC236}">
                <a16:creationId xmlns:a16="http://schemas.microsoft.com/office/drawing/2014/main" id="{0A6EFFEB-25D9-6D08-41F5-FDF6FEA22C3F}"/>
              </a:ext>
            </a:extLst>
          </p:cNvPr>
          <p:cNvSpPr/>
          <p:nvPr/>
        </p:nvSpPr>
        <p:spPr>
          <a:xfrm>
            <a:off x="4000500" y="2657475"/>
            <a:ext cx="1857375" cy="1857375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000E4049-42EA-D39D-A10C-57123CD2CFD2}"/>
              </a:ext>
            </a:extLst>
          </p:cNvPr>
          <p:cNvCxnSpPr>
            <a:cxnSpLocks/>
          </p:cNvCxnSpPr>
          <p:nvPr/>
        </p:nvCxnSpPr>
        <p:spPr>
          <a:xfrm flipV="1">
            <a:off x="5636149" y="1676399"/>
            <a:ext cx="450326" cy="4212000"/>
          </a:xfrm>
          <a:prstGeom prst="line">
            <a:avLst/>
          </a:prstGeom>
          <a:ln w="38100">
            <a:solidFill>
              <a:schemeClr val="tx1"/>
            </a:solidFill>
            <a:miter lim="800000"/>
            <a:headEnd type="none" w="sm" len="sm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90EE5E8B-B374-7561-C697-4712F2AA03E7}"/>
              </a:ext>
            </a:extLst>
          </p:cNvPr>
          <p:cNvCxnSpPr>
            <a:cxnSpLocks/>
          </p:cNvCxnSpPr>
          <p:nvPr/>
        </p:nvCxnSpPr>
        <p:spPr>
          <a:xfrm flipV="1">
            <a:off x="1074821" y="4463514"/>
            <a:ext cx="4483017" cy="532701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Rectangle 65">
            <a:extLst>
              <a:ext uri="{FF2B5EF4-FFF2-40B4-BE49-F238E27FC236}">
                <a16:creationId xmlns:a16="http://schemas.microsoft.com/office/drawing/2014/main" id="{D7279888-FD5F-D143-8710-06943BB27FBB}"/>
              </a:ext>
            </a:extLst>
          </p:cNvPr>
          <p:cNvSpPr/>
          <p:nvPr/>
        </p:nvSpPr>
        <p:spPr>
          <a:xfrm>
            <a:off x="450283" y="1753339"/>
            <a:ext cx="3310729" cy="11390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GB" sz="2400" dirty="0">
                <a:latin typeface="Comic Sans MS" panose="030F0702030302020204" pitchFamily="66" charset="0"/>
              </a:rPr>
              <a:t>All lines are tangents to the circle.</a:t>
            </a:r>
          </a:p>
        </p:txBody>
      </p:sp>
      <p:grpSp>
        <p:nvGrpSpPr>
          <p:cNvPr id="69" name="Group 68">
            <a:extLst>
              <a:ext uri="{FF2B5EF4-FFF2-40B4-BE49-F238E27FC236}">
                <a16:creationId xmlns:a16="http://schemas.microsoft.com/office/drawing/2014/main" id="{02F7E848-6111-C8AC-DD7C-22B5142BAFB8}"/>
              </a:ext>
            </a:extLst>
          </p:cNvPr>
          <p:cNvGrpSpPr/>
          <p:nvPr/>
        </p:nvGrpSpPr>
        <p:grpSpPr>
          <a:xfrm>
            <a:off x="4400462" y="4753371"/>
            <a:ext cx="1085958" cy="1269811"/>
            <a:chOff x="4264990" y="4871909"/>
            <a:chExt cx="1085958" cy="1269811"/>
          </a:xfrm>
        </p:grpSpPr>
        <p:cxnSp>
          <p:nvCxnSpPr>
            <p:cNvPr id="70" name="Straight Connector 69">
              <a:extLst>
                <a:ext uri="{FF2B5EF4-FFF2-40B4-BE49-F238E27FC236}">
                  <a16:creationId xmlns:a16="http://schemas.microsoft.com/office/drawing/2014/main" id="{9D0DF80F-E90F-05CC-5336-8693B3F2B877}"/>
                </a:ext>
              </a:extLst>
            </p:cNvPr>
            <p:cNvCxnSpPr>
              <a:cxnSpLocks/>
            </p:cNvCxnSpPr>
            <p:nvPr/>
          </p:nvCxnSpPr>
          <p:spPr>
            <a:xfrm>
              <a:off x="4264990" y="4871909"/>
              <a:ext cx="1085958" cy="1269811"/>
            </a:xfrm>
            <a:prstGeom prst="line">
              <a:avLst/>
            </a:prstGeom>
            <a:ln w="19050">
              <a:solidFill>
                <a:schemeClr val="tx1"/>
              </a:solidFill>
              <a:headEnd type="triangl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1" name="TextBox 70">
                  <a:extLst>
                    <a:ext uri="{FF2B5EF4-FFF2-40B4-BE49-F238E27FC236}">
                      <a16:creationId xmlns:a16="http://schemas.microsoft.com/office/drawing/2014/main" id="{A9BA93FA-6006-3612-CF0C-F4AE8379F6A8}"/>
                    </a:ext>
                  </a:extLst>
                </p:cNvPr>
                <p:cNvSpPr txBox="1"/>
                <p:nvPr/>
              </p:nvSpPr>
              <p:spPr>
                <a:xfrm>
                  <a:off x="4451390" y="5140364"/>
                  <a:ext cx="505267" cy="584775"/>
                </a:xfrm>
                <a:prstGeom prst="rect">
                  <a:avLst/>
                </a:prstGeom>
                <a:solidFill>
                  <a:schemeClr val="bg1"/>
                </a:solidFill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3200" b="0" i="1" dirty="0" smtClean="0">
                            <a:latin typeface="Cambria Math" panose="02040503050406030204" pitchFamily="18" charset="0"/>
                          </a:rPr>
                          <m:t>5</m:t>
                        </m:r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71" name="TextBox 70">
                  <a:extLst>
                    <a:ext uri="{FF2B5EF4-FFF2-40B4-BE49-F238E27FC236}">
                      <a16:creationId xmlns:a16="http://schemas.microsoft.com/office/drawing/2014/main" id="{A9BA93FA-6006-3612-CF0C-F4AE8379F6A8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451390" y="5140364"/>
                  <a:ext cx="505267" cy="584775"/>
                </a:xfrm>
                <a:prstGeom prst="rect">
                  <a:avLst/>
                </a:prstGeom>
                <a:blipFill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72" name="Group 71">
            <a:extLst>
              <a:ext uri="{FF2B5EF4-FFF2-40B4-BE49-F238E27FC236}">
                <a16:creationId xmlns:a16="http://schemas.microsoft.com/office/drawing/2014/main" id="{88FA7116-584F-EAA8-B65D-26A274FC3AC8}"/>
              </a:ext>
            </a:extLst>
          </p:cNvPr>
          <p:cNvGrpSpPr/>
          <p:nvPr/>
        </p:nvGrpSpPr>
        <p:grpSpPr>
          <a:xfrm>
            <a:off x="1016419" y="1527793"/>
            <a:ext cx="4979346" cy="3302364"/>
            <a:chOff x="1016419" y="1527793"/>
            <a:chExt cx="4979346" cy="3302364"/>
          </a:xfrm>
        </p:grpSpPr>
        <p:cxnSp>
          <p:nvCxnSpPr>
            <p:cNvPr id="73" name="Straight Connector 72">
              <a:extLst>
                <a:ext uri="{FF2B5EF4-FFF2-40B4-BE49-F238E27FC236}">
                  <a16:creationId xmlns:a16="http://schemas.microsoft.com/office/drawing/2014/main" id="{C7058565-7B55-9518-0038-D33747DC3C4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016419" y="1527793"/>
              <a:ext cx="4979346" cy="3302364"/>
            </a:xfrm>
            <a:prstGeom prst="line">
              <a:avLst/>
            </a:prstGeom>
            <a:ln w="19050">
              <a:solidFill>
                <a:schemeClr val="tx1"/>
              </a:solidFill>
              <a:miter lim="800000"/>
              <a:headEnd type="triangl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4" name="TextBox 73">
                  <a:extLst>
                    <a:ext uri="{FF2B5EF4-FFF2-40B4-BE49-F238E27FC236}">
                      <a16:creationId xmlns:a16="http://schemas.microsoft.com/office/drawing/2014/main" id="{730F3125-E76D-B2D4-FE94-71E99A805CFD}"/>
                    </a:ext>
                  </a:extLst>
                </p:cNvPr>
                <p:cNvSpPr txBox="1"/>
                <p:nvPr/>
              </p:nvSpPr>
              <p:spPr>
                <a:xfrm>
                  <a:off x="3171844" y="2742648"/>
                  <a:ext cx="732893" cy="584775"/>
                </a:xfrm>
                <a:prstGeom prst="rect">
                  <a:avLst/>
                </a:prstGeom>
                <a:solidFill>
                  <a:schemeClr val="bg1"/>
                </a:solidFill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3200" b="0" i="1" dirty="0" smtClean="0">
                            <a:latin typeface="Cambria Math" panose="02040503050406030204" pitchFamily="18" charset="0"/>
                          </a:rPr>
                          <m:t>17</m:t>
                        </m:r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74" name="TextBox 73">
                  <a:extLst>
                    <a:ext uri="{FF2B5EF4-FFF2-40B4-BE49-F238E27FC236}">
                      <a16:creationId xmlns:a16="http://schemas.microsoft.com/office/drawing/2014/main" id="{730F3125-E76D-B2D4-FE94-71E99A805CFD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171844" y="2742648"/>
                  <a:ext cx="732893" cy="584775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46BA5F0E-9A56-2CB2-20D4-CD05709304C3}"/>
              </a:ext>
            </a:extLst>
          </p:cNvPr>
          <p:cNvCxnSpPr>
            <a:cxnSpLocks/>
          </p:cNvCxnSpPr>
          <p:nvPr/>
        </p:nvCxnSpPr>
        <p:spPr>
          <a:xfrm flipV="1">
            <a:off x="1107129" y="1685925"/>
            <a:ext cx="4979346" cy="3302364"/>
          </a:xfrm>
          <a:prstGeom prst="line">
            <a:avLst/>
          </a:prstGeom>
          <a:ln w="38100">
            <a:solidFill>
              <a:schemeClr val="tx1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C9DEEF89-2AAE-FA21-65F0-1798D06E9CBA}"/>
              </a:ext>
            </a:extLst>
          </p:cNvPr>
          <p:cNvCxnSpPr>
            <a:cxnSpLocks/>
          </p:cNvCxnSpPr>
          <p:nvPr/>
        </p:nvCxnSpPr>
        <p:spPr>
          <a:xfrm>
            <a:off x="3771900" y="3689422"/>
            <a:ext cx="1864249" cy="2179867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tangle 1">
            <a:extLst>
              <a:ext uri="{FF2B5EF4-FFF2-40B4-BE49-F238E27FC236}">
                <a16:creationId xmlns:a16="http://schemas.microsoft.com/office/drawing/2014/main" id="{2562EAE1-3506-CF72-1845-155DAAD2D5E9}"/>
              </a:ext>
            </a:extLst>
          </p:cNvPr>
          <p:cNvSpPr/>
          <p:nvPr/>
        </p:nvSpPr>
        <p:spPr>
          <a:xfrm>
            <a:off x="387155" y="300220"/>
            <a:ext cx="99097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GB" sz="2000" b="1" dirty="0">
                <a:latin typeface="Bradley Hand ITC" panose="03070402050302030203" pitchFamily="66" charset="0"/>
              </a:rPr>
              <a:t>SIC_94</a:t>
            </a:r>
          </a:p>
        </p:txBody>
      </p:sp>
    </p:spTree>
    <p:extLst>
      <p:ext uri="{BB962C8B-B14F-4D97-AF65-F5344CB8AC3E}">
        <p14:creationId xmlns:p14="http://schemas.microsoft.com/office/powerpoint/2010/main" val="15899000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EBF3AA2C-07BF-3C58-A22F-F9BD24A7197A}"/>
              </a:ext>
            </a:extLst>
          </p:cNvPr>
          <p:cNvSpPr/>
          <p:nvPr/>
        </p:nvSpPr>
        <p:spPr>
          <a:xfrm>
            <a:off x="450283" y="678072"/>
            <a:ext cx="8243434" cy="5850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GB" sz="2400" dirty="0">
                <a:latin typeface="Comic Sans MS" panose="030F0702030302020204" pitchFamily="66" charset="0"/>
              </a:rPr>
              <a:t>Find the perimeter of the arrowhead quadrilateral.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DC9D58D-48AF-B964-91FB-0217FF257212}"/>
              </a:ext>
            </a:extLst>
          </p:cNvPr>
          <p:cNvSpPr txBox="1"/>
          <p:nvPr/>
        </p:nvSpPr>
        <p:spPr>
          <a:xfrm>
            <a:off x="412955" y="152400"/>
            <a:ext cx="837708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latin typeface="Comic Sans MS" panose="030F0702030302020204" pitchFamily="66" charset="0"/>
              </a:rPr>
              <a:t>Arrowhead Perimeter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4A784EA2-3566-A78D-EC2B-120D222F5F8D}"/>
              </a:ext>
            </a:extLst>
          </p:cNvPr>
          <p:cNvSpPr txBox="1"/>
          <p:nvPr/>
        </p:nvSpPr>
        <p:spPr>
          <a:xfrm>
            <a:off x="309759" y="6179928"/>
            <a:ext cx="257960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>
                <a:latin typeface="Comic Sans MS" panose="030F0702030302020204" pitchFamily="66" charset="0"/>
              </a:rPr>
              <a:t>(not drawn to scale)</a:t>
            </a:r>
          </a:p>
        </p:txBody>
      </p:sp>
      <p:sp>
        <p:nvSpPr>
          <p:cNvPr id="34" name="Oval 33">
            <a:extLst>
              <a:ext uri="{FF2B5EF4-FFF2-40B4-BE49-F238E27FC236}">
                <a16:creationId xmlns:a16="http://schemas.microsoft.com/office/drawing/2014/main" id="{0A6EFFEB-25D9-6D08-41F5-FDF6FEA22C3F}"/>
              </a:ext>
            </a:extLst>
          </p:cNvPr>
          <p:cNvSpPr/>
          <p:nvPr/>
        </p:nvSpPr>
        <p:spPr>
          <a:xfrm>
            <a:off x="4000500" y="2657475"/>
            <a:ext cx="1857375" cy="1857375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000E4049-42EA-D39D-A10C-57123CD2CFD2}"/>
              </a:ext>
            </a:extLst>
          </p:cNvPr>
          <p:cNvCxnSpPr>
            <a:cxnSpLocks/>
          </p:cNvCxnSpPr>
          <p:nvPr/>
        </p:nvCxnSpPr>
        <p:spPr>
          <a:xfrm flipV="1">
            <a:off x="5636149" y="1676399"/>
            <a:ext cx="450326" cy="4212000"/>
          </a:xfrm>
          <a:prstGeom prst="line">
            <a:avLst/>
          </a:prstGeom>
          <a:ln w="38100">
            <a:solidFill>
              <a:schemeClr val="tx1"/>
            </a:solidFill>
            <a:miter lim="800000"/>
            <a:headEnd type="none" w="sm" len="sm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90EE5E8B-B374-7561-C697-4712F2AA03E7}"/>
              </a:ext>
            </a:extLst>
          </p:cNvPr>
          <p:cNvCxnSpPr>
            <a:cxnSpLocks/>
          </p:cNvCxnSpPr>
          <p:nvPr/>
        </p:nvCxnSpPr>
        <p:spPr>
          <a:xfrm flipV="1">
            <a:off x="1074821" y="4463514"/>
            <a:ext cx="4483017" cy="532701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Rectangle 65">
            <a:extLst>
              <a:ext uri="{FF2B5EF4-FFF2-40B4-BE49-F238E27FC236}">
                <a16:creationId xmlns:a16="http://schemas.microsoft.com/office/drawing/2014/main" id="{D7279888-FD5F-D143-8710-06943BB27FBB}"/>
              </a:ext>
            </a:extLst>
          </p:cNvPr>
          <p:cNvSpPr/>
          <p:nvPr/>
        </p:nvSpPr>
        <p:spPr>
          <a:xfrm>
            <a:off x="450283" y="1753339"/>
            <a:ext cx="3310729" cy="11390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GB" sz="2400" dirty="0">
                <a:latin typeface="Comic Sans MS" panose="030F0702030302020204" pitchFamily="66" charset="0"/>
              </a:rPr>
              <a:t>All lines are tangents to the circle.</a:t>
            </a:r>
          </a:p>
        </p:txBody>
      </p:sp>
      <p:grpSp>
        <p:nvGrpSpPr>
          <p:cNvPr id="69" name="Group 68">
            <a:extLst>
              <a:ext uri="{FF2B5EF4-FFF2-40B4-BE49-F238E27FC236}">
                <a16:creationId xmlns:a16="http://schemas.microsoft.com/office/drawing/2014/main" id="{02F7E848-6111-C8AC-DD7C-22B5142BAFB8}"/>
              </a:ext>
            </a:extLst>
          </p:cNvPr>
          <p:cNvGrpSpPr/>
          <p:nvPr/>
        </p:nvGrpSpPr>
        <p:grpSpPr>
          <a:xfrm>
            <a:off x="4400462" y="4753371"/>
            <a:ext cx="1085958" cy="1269811"/>
            <a:chOff x="4264990" y="4871909"/>
            <a:chExt cx="1085958" cy="1269811"/>
          </a:xfrm>
        </p:grpSpPr>
        <p:cxnSp>
          <p:nvCxnSpPr>
            <p:cNvPr id="70" name="Straight Connector 69">
              <a:extLst>
                <a:ext uri="{FF2B5EF4-FFF2-40B4-BE49-F238E27FC236}">
                  <a16:creationId xmlns:a16="http://schemas.microsoft.com/office/drawing/2014/main" id="{9D0DF80F-E90F-05CC-5336-8693B3F2B877}"/>
                </a:ext>
              </a:extLst>
            </p:cNvPr>
            <p:cNvCxnSpPr>
              <a:cxnSpLocks/>
            </p:cNvCxnSpPr>
            <p:nvPr/>
          </p:nvCxnSpPr>
          <p:spPr>
            <a:xfrm>
              <a:off x="4264990" y="4871909"/>
              <a:ext cx="1085958" cy="1269811"/>
            </a:xfrm>
            <a:prstGeom prst="line">
              <a:avLst/>
            </a:prstGeom>
            <a:ln w="19050">
              <a:solidFill>
                <a:schemeClr val="tx1"/>
              </a:solidFill>
              <a:headEnd type="triangl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1" name="TextBox 70">
                  <a:extLst>
                    <a:ext uri="{FF2B5EF4-FFF2-40B4-BE49-F238E27FC236}">
                      <a16:creationId xmlns:a16="http://schemas.microsoft.com/office/drawing/2014/main" id="{A9BA93FA-6006-3612-CF0C-F4AE8379F6A8}"/>
                    </a:ext>
                  </a:extLst>
                </p:cNvPr>
                <p:cNvSpPr txBox="1"/>
                <p:nvPr/>
              </p:nvSpPr>
              <p:spPr>
                <a:xfrm>
                  <a:off x="4451390" y="5140364"/>
                  <a:ext cx="505267" cy="584775"/>
                </a:xfrm>
                <a:prstGeom prst="rect">
                  <a:avLst/>
                </a:prstGeom>
                <a:solidFill>
                  <a:schemeClr val="bg1"/>
                </a:solidFill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3200" b="0" i="1" dirty="0" smtClean="0">
                            <a:latin typeface="Cambria Math" panose="02040503050406030204" pitchFamily="18" charset="0"/>
                          </a:rPr>
                          <m:t>6</m:t>
                        </m:r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71" name="TextBox 70">
                  <a:extLst>
                    <a:ext uri="{FF2B5EF4-FFF2-40B4-BE49-F238E27FC236}">
                      <a16:creationId xmlns:a16="http://schemas.microsoft.com/office/drawing/2014/main" id="{A9BA93FA-6006-3612-CF0C-F4AE8379F6A8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451390" y="5140364"/>
                  <a:ext cx="505267" cy="584775"/>
                </a:xfrm>
                <a:prstGeom prst="rect">
                  <a:avLst/>
                </a:prstGeom>
                <a:blipFill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72" name="Group 71">
            <a:extLst>
              <a:ext uri="{FF2B5EF4-FFF2-40B4-BE49-F238E27FC236}">
                <a16:creationId xmlns:a16="http://schemas.microsoft.com/office/drawing/2014/main" id="{88FA7116-584F-EAA8-B65D-26A274FC3AC8}"/>
              </a:ext>
            </a:extLst>
          </p:cNvPr>
          <p:cNvGrpSpPr/>
          <p:nvPr/>
        </p:nvGrpSpPr>
        <p:grpSpPr>
          <a:xfrm>
            <a:off x="1016419" y="1527793"/>
            <a:ext cx="4979346" cy="3302364"/>
            <a:chOff x="1016419" y="1527793"/>
            <a:chExt cx="4979346" cy="3302364"/>
          </a:xfrm>
        </p:grpSpPr>
        <p:cxnSp>
          <p:nvCxnSpPr>
            <p:cNvPr id="73" name="Straight Connector 72">
              <a:extLst>
                <a:ext uri="{FF2B5EF4-FFF2-40B4-BE49-F238E27FC236}">
                  <a16:creationId xmlns:a16="http://schemas.microsoft.com/office/drawing/2014/main" id="{C7058565-7B55-9518-0038-D33747DC3C4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016419" y="1527793"/>
              <a:ext cx="4979346" cy="3302364"/>
            </a:xfrm>
            <a:prstGeom prst="line">
              <a:avLst/>
            </a:prstGeom>
            <a:ln w="19050">
              <a:solidFill>
                <a:schemeClr val="tx1"/>
              </a:solidFill>
              <a:miter lim="800000"/>
              <a:headEnd type="triangl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4" name="TextBox 73">
                  <a:extLst>
                    <a:ext uri="{FF2B5EF4-FFF2-40B4-BE49-F238E27FC236}">
                      <a16:creationId xmlns:a16="http://schemas.microsoft.com/office/drawing/2014/main" id="{730F3125-E76D-B2D4-FE94-71E99A805CFD}"/>
                    </a:ext>
                  </a:extLst>
                </p:cNvPr>
                <p:cNvSpPr txBox="1"/>
                <p:nvPr/>
              </p:nvSpPr>
              <p:spPr>
                <a:xfrm>
                  <a:off x="3171844" y="2742648"/>
                  <a:ext cx="732893" cy="584775"/>
                </a:xfrm>
                <a:prstGeom prst="rect">
                  <a:avLst/>
                </a:prstGeom>
                <a:solidFill>
                  <a:schemeClr val="bg1"/>
                </a:solidFill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3200" b="0" i="1" dirty="0" smtClean="0">
                            <a:latin typeface="Cambria Math" panose="02040503050406030204" pitchFamily="18" charset="0"/>
                          </a:rPr>
                          <m:t>17</m:t>
                        </m:r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74" name="TextBox 73">
                  <a:extLst>
                    <a:ext uri="{FF2B5EF4-FFF2-40B4-BE49-F238E27FC236}">
                      <a16:creationId xmlns:a16="http://schemas.microsoft.com/office/drawing/2014/main" id="{730F3125-E76D-B2D4-FE94-71E99A805CFD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171844" y="2742648"/>
                  <a:ext cx="732893" cy="584775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46BA5F0E-9A56-2CB2-20D4-CD05709304C3}"/>
              </a:ext>
            </a:extLst>
          </p:cNvPr>
          <p:cNvCxnSpPr>
            <a:cxnSpLocks/>
          </p:cNvCxnSpPr>
          <p:nvPr/>
        </p:nvCxnSpPr>
        <p:spPr>
          <a:xfrm flipV="1">
            <a:off x="1107129" y="1685925"/>
            <a:ext cx="4979346" cy="3302364"/>
          </a:xfrm>
          <a:prstGeom prst="line">
            <a:avLst/>
          </a:prstGeom>
          <a:ln w="38100">
            <a:solidFill>
              <a:schemeClr val="tx1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C9DEEF89-2AAE-FA21-65F0-1798D06E9CBA}"/>
              </a:ext>
            </a:extLst>
          </p:cNvPr>
          <p:cNvCxnSpPr>
            <a:cxnSpLocks/>
          </p:cNvCxnSpPr>
          <p:nvPr/>
        </p:nvCxnSpPr>
        <p:spPr>
          <a:xfrm>
            <a:off x="3771900" y="3689422"/>
            <a:ext cx="1864249" cy="2179867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tangle 1">
            <a:extLst>
              <a:ext uri="{FF2B5EF4-FFF2-40B4-BE49-F238E27FC236}">
                <a16:creationId xmlns:a16="http://schemas.microsoft.com/office/drawing/2014/main" id="{68575C3D-FECF-14DB-93FB-8A3C84A18EBA}"/>
              </a:ext>
            </a:extLst>
          </p:cNvPr>
          <p:cNvSpPr/>
          <p:nvPr/>
        </p:nvSpPr>
        <p:spPr>
          <a:xfrm>
            <a:off x="387155" y="300220"/>
            <a:ext cx="99097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GB" sz="2000" b="1" dirty="0">
                <a:latin typeface="Bradley Hand ITC" panose="03070402050302030203" pitchFamily="66" charset="0"/>
              </a:rPr>
              <a:t>SIC_94</a:t>
            </a:r>
          </a:p>
        </p:txBody>
      </p:sp>
    </p:spTree>
    <p:extLst>
      <p:ext uri="{BB962C8B-B14F-4D97-AF65-F5344CB8AC3E}">
        <p14:creationId xmlns:p14="http://schemas.microsoft.com/office/powerpoint/2010/main" val="31376260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EBF3AA2C-07BF-3C58-A22F-F9BD24A7197A}"/>
              </a:ext>
            </a:extLst>
          </p:cNvPr>
          <p:cNvSpPr/>
          <p:nvPr/>
        </p:nvSpPr>
        <p:spPr>
          <a:xfrm>
            <a:off x="450283" y="678072"/>
            <a:ext cx="8243434" cy="5850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GB" sz="2400" dirty="0">
                <a:latin typeface="Comic Sans MS" panose="030F0702030302020204" pitchFamily="66" charset="0"/>
              </a:rPr>
              <a:t>Find the perimeter of the arrowhead quadrilateral.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DC9D58D-48AF-B964-91FB-0217FF257212}"/>
              </a:ext>
            </a:extLst>
          </p:cNvPr>
          <p:cNvSpPr txBox="1"/>
          <p:nvPr/>
        </p:nvSpPr>
        <p:spPr>
          <a:xfrm>
            <a:off x="412955" y="152400"/>
            <a:ext cx="837708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latin typeface="Comic Sans MS" panose="030F0702030302020204" pitchFamily="66" charset="0"/>
              </a:rPr>
              <a:t>Arrowhead Perimeter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4A784EA2-3566-A78D-EC2B-120D222F5F8D}"/>
              </a:ext>
            </a:extLst>
          </p:cNvPr>
          <p:cNvSpPr txBox="1"/>
          <p:nvPr/>
        </p:nvSpPr>
        <p:spPr>
          <a:xfrm>
            <a:off x="309759" y="6179928"/>
            <a:ext cx="257960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>
                <a:latin typeface="Comic Sans MS" panose="030F0702030302020204" pitchFamily="66" charset="0"/>
              </a:rPr>
              <a:t>(not drawn to scale)</a:t>
            </a:r>
          </a:p>
        </p:txBody>
      </p:sp>
      <p:sp>
        <p:nvSpPr>
          <p:cNvPr id="34" name="Oval 33">
            <a:extLst>
              <a:ext uri="{FF2B5EF4-FFF2-40B4-BE49-F238E27FC236}">
                <a16:creationId xmlns:a16="http://schemas.microsoft.com/office/drawing/2014/main" id="{0A6EFFEB-25D9-6D08-41F5-FDF6FEA22C3F}"/>
              </a:ext>
            </a:extLst>
          </p:cNvPr>
          <p:cNvSpPr/>
          <p:nvPr/>
        </p:nvSpPr>
        <p:spPr>
          <a:xfrm>
            <a:off x="4000500" y="2657475"/>
            <a:ext cx="1857375" cy="1857375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000E4049-42EA-D39D-A10C-57123CD2CFD2}"/>
              </a:ext>
            </a:extLst>
          </p:cNvPr>
          <p:cNvCxnSpPr>
            <a:cxnSpLocks/>
          </p:cNvCxnSpPr>
          <p:nvPr/>
        </p:nvCxnSpPr>
        <p:spPr>
          <a:xfrm flipV="1">
            <a:off x="5636149" y="1676399"/>
            <a:ext cx="450326" cy="4212000"/>
          </a:xfrm>
          <a:prstGeom prst="line">
            <a:avLst/>
          </a:prstGeom>
          <a:ln w="38100">
            <a:solidFill>
              <a:schemeClr val="tx1"/>
            </a:solidFill>
            <a:miter lim="800000"/>
            <a:headEnd type="none" w="sm" len="sm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90EE5E8B-B374-7561-C697-4712F2AA03E7}"/>
              </a:ext>
            </a:extLst>
          </p:cNvPr>
          <p:cNvCxnSpPr>
            <a:cxnSpLocks/>
          </p:cNvCxnSpPr>
          <p:nvPr/>
        </p:nvCxnSpPr>
        <p:spPr>
          <a:xfrm flipV="1">
            <a:off x="1074821" y="4463514"/>
            <a:ext cx="4483017" cy="532701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Rectangle 65">
            <a:extLst>
              <a:ext uri="{FF2B5EF4-FFF2-40B4-BE49-F238E27FC236}">
                <a16:creationId xmlns:a16="http://schemas.microsoft.com/office/drawing/2014/main" id="{D7279888-FD5F-D143-8710-06943BB27FBB}"/>
              </a:ext>
            </a:extLst>
          </p:cNvPr>
          <p:cNvSpPr/>
          <p:nvPr/>
        </p:nvSpPr>
        <p:spPr>
          <a:xfrm>
            <a:off x="450283" y="1753339"/>
            <a:ext cx="3310729" cy="11390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GB" sz="2400" dirty="0">
                <a:latin typeface="Comic Sans MS" panose="030F0702030302020204" pitchFamily="66" charset="0"/>
              </a:rPr>
              <a:t>All lines are tangents to the circle.</a:t>
            </a:r>
          </a:p>
        </p:txBody>
      </p:sp>
      <p:grpSp>
        <p:nvGrpSpPr>
          <p:cNvPr id="69" name="Group 68">
            <a:extLst>
              <a:ext uri="{FF2B5EF4-FFF2-40B4-BE49-F238E27FC236}">
                <a16:creationId xmlns:a16="http://schemas.microsoft.com/office/drawing/2014/main" id="{02F7E848-6111-C8AC-DD7C-22B5142BAFB8}"/>
              </a:ext>
            </a:extLst>
          </p:cNvPr>
          <p:cNvGrpSpPr/>
          <p:nvPr/>
        </p:nvGrpSpPr>
        <p:grpSpPr>
          <a:xfrm>
            <a:off x="4400462" y="4753371"/>
            <a:ext cx="1085958" cy="1269811"/>
            <a:chOff x="4264990" y="4871909"/>
            <a:chExt cx="1085958" cy="1269811"/>
          </a:xfrm>
        </p:grpSpPr>
        <p:cxnSp>
          <p:nvCxnSpPr>
            <p:cNvPr id="70" name="Straight Connector 69">
              <a:extLst>
                <a:ext uri="{FF2B5EF4-FFF2-40B4-BE49-F238E27FC236}">
                  <a16:creationId xmlns:a16="http://schemas.microsoft.com/office/drawing/2014/main" id="{9D0DF80F-E90F-05CC-5336-8693B3F2B877}"/>
                </a:ext>
              </a:extLst>
            </p:cNvPr>
            <p:cNvCxnSpPr>
              <a:cxnSpLocks/>
            </p:cNvCxnSpPr>
            <p:nvPr/>
          </p:nvCxnSpPr>
          <p:spPr>
            <a:xfrm>
              <a:off x="4264990" y="4871909"/>
              <a:ext cx="1085958" cy="1269811"/>
            </a:xfrm>
            <a:prstGeom prst="line">
              <a:avLst/>
            </a:prstGeom>
            <a:ln w="19050">
              <a:solidFill>
                <a:schemeClr val="tx1"/>
              </a:solidFill>
              <a:headEnd type="triangl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1" name="TextBox 70">
                  <a:extLst>
                    <a:ext uri="{FF2B5EF4-FFF2-40B4-BE49-F238E27FC236}">
                      <a16:creationId xmlns:a16="http://schemas.microsoft.com/office/drawing/2014/main" id="{A9BA93FA-6006-3612-CF0C-F4AE8379F6A8}"/>
                    </a:ext>
                  </a:extLst>
                </p:cNvPr>
                <p:cNvSpPr txBox="1"/>
                <p:nvPr/>
              </p:nvSpPr>
              <p:spPr>
                <a:xfrm>
                  <a:off x="4451390" y="5140364"/>
                  <a:ext cx="505267" cy="584775"/>
                </a:xfrm>
                <a:prstGeom prst="rect">
                  <a:avLst/>
                </a:prstGeom>
                <a:solidFill>
                  <a:schemeClr val="bg1"/>
                </a:solidFill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3200" b="0" i="1" dirty="0" smtClean="0">
                            <a:latin typeface="Cambria Math" panose="02040503050406030204" pitchFamily="18" charset="0"/>
                          </a:rPr>
                          <m:t>8</m:t>
                        </m:r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71" name="TextBox 70">
                  <a:extLst>
                    <a:ext uri="{FF2B5EF4-FFF2-40B4-BE49-F238E27FC236}">
                      <a16:creationId xmlns:a16="http://schemas.microsoft.com/office/drawing/2014/main" id="{A9BA93FA-6006-3612-CF0C-F4AE8379F6A8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451390" y="5140364"/>
                  <a:ext cx="505267" cy="584775"/>
                </a:xfrm>
                <a:prstGeom prst="rect">
                  <a:avLst/>
                </a:prstGeom>
                <a:blipFill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72" name="Group 71">
            <a:extLst>
              <a:ext uri="{FF2B5EF4-FFF2-40B4-BE49-F238E27FC236}">
                <a16:creationId xmlns:a16="http://schemas.microsoft.com/office/drawing/2014/main" id="{88FA7116-584F-EAA8-B65D-26A274FC3AC8}"/>
              </a:ext>
            </a:extLst>
          </p:cNvPr>
          <p:cNvGrpSpPr/>
          <p:nvPr/>
        </p:nvGrpSpPr>
        <p:grpSpPr>
          <a:xfrm>
            <a:off x="1016419" y="1527793"/>
            <a:ext cx="4979346" cy="3302364"/>
            <a:chOff x="1016419" y="1527793"/>
            <a:chExt cx="4979346" cy="3302364"/>
          </a:xfrm>
        </p:grpSpPr>
        <p:cxnSp>
          <p:nvCxnSpPr>
            <p:cNvPr id="73" name="Straight Connector 72">
              <a:extLst>
                <a:ext uri="{FF2B5EF4-FFF2-40B4-BE49-F238E27FC236}">
                  <a16:creationId xmlns:a16="http://schemas.microsoft.com/office/drawing/2014/main" id="{C7058565-7B55-9518-0038-D33747DC3C4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016419" y="1527793"/>
              <a:ext cx="4979346" cy="3302364"/>
            </a:xfrm>
            <a:prstGeom prst="line">
              <a:avLst/>
            </a:prstGeom>
            <a:ln w="19050">
              <a:solidFill>
                <a:schemeClr val="tx1"/>
              </a:solidFill>
              <a:miter lim="800000"/>
              <a:headEnd type="triangl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4" name="TextBox 73">
                  <a:extLst>
                    <a:ext uri="{FF2B5EF4-FFF2-40B4-BE49-F238E27FC236}">
                      <a16:creationId xmlns:a16="http://schemas.microsoft.com/office/drawing/2014/main" id="{730F3125-E76D-B2D4-FE94-71E99A805CFD}"/>
                    </a:ext>
                  </a:extLst>
                </p:cNvPr>
                <p:cNvSpPr txBox="1"/>
                <p:nvPr/>
              </p:nvSpPr>
              <p:spPr>
                <a:xfrm>
                  <a:off x="3171844" y="2691846"/>
                  <a:ext cx="729687" cy="584775"/>
                </a:xfrm>
                <a:prstGeom prst="rect">
                  <a:avLst/>
                </a:prstGeom>
                <a:solidFill>
                  <a:schemeClr val="bg1"/>
                </a:solidFill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3200" b="0" i="1" dirty="0" smtClean="0">
                            <a:latin typeface="Cambria Math" panose="02040503050406030204" pitchFamily="18" charset="0"/>
                          </a:rPr>
                          <m:t>20</m:t>
                        </m:r>
                      </m:oMath>
                    </m:oMathPara>
                  </a14:m>
                  <a:endParaRPr lang="en-GB" sz="3200" b="0" i="1" dirty="0">
                    <a:latin typeface="Cambria Math" panose="02040503050406030204" pitchFamily="18" charset="0"/>
                  </a:endParaRPr>
                </a:p>
              </p:txBody>
            </p:sp>
          </mc:Choice>
          <mc:Fallback xmlns="">
            <p:sp>
              <p:nvSpPr>
                <p:cNvPr id="74" name="TextBox 73">
                  <a:extLst>
                    <a:ext uri="{FF2B5EF4-FFF2-40B4-BE49-F238E27FC236}">
                      <a16:creationId xmlns:a16="http://schemas.microsoft.com/office/drawing/2014/main" id="{730F3125-E76D-B2D4-FE94-71E99A805CFD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171844" y="2691846"/>
                  <a:ext cx="729687" cy="584775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46BA5F0E-9A56-2CB2-20D4-CD05709304C3}"/>
              </a:ext>
            </a:extLst>
          </p:cNvPr>
          <p:cNvCxnSpPr>
            <a:cxnSpLocks/>
          </p:cNvCxnSpPr>
          <p:nvPr/>
        </p:nvCxnSpPr>
        <p:spPr>
          <a:xfrm flipV="1">
            <a:off x="1107129" y="1685925"/>
            <a:ext cx="4979346" cy="3302364"/>
          </a:xfrm>
          <a:prstGeom prst="line">
            <a:avLst/>
          </a:prstGeom>
          <a:ln w="38100">
            <a:solidFill>
              <a:schemeClr val="tx1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C9DEEF89-2AAE-FA21-65F0-1798D06E9CBA}"/>
              </a:ext>
            </a:extLst>
          </p:cNvPr>
          <p:cNvCxnSpPr>
            <a:cxnSpLocks/>
          </p:cNvCxnSpPr>
          <p:nvPr/>
        </p:nvCxnSpPr>
        <p:spPr>
          <a:xfrm>
            <a:off x="3771900" y="3689422"/>
            <a:ext cx="1864249" cy="2179867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tangle 1">
            <a:extLst>
              <a:ext uri="{FF2B5EF4-FFF2-40B4-BE49-F238E27FC236}">
                <a16:creationId xmlns:a16="http://schemas.microsoft.com/office/drawing/2014/main" id="{546B7EDD-0329-08D6-5C4B-AC971376AA37}"/>
              </a:ext>
            </a:extLst>
          </p:cNvPr>
          <p:cNvSpPr/>
          <p:nvPr/>
        </p:nvSpPr>
        <p:spPr>
          <a:xfrm>
            <a:off x="387155" y="300220"/>
            <a:ext cx="99097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GB" sz="2000" b="1" dirty="0">
                <a:latin typeface="Bradley Hand ITC" panose="03070402050302030203" pitchFamily="66" charset="0"/>
              </a:rPr>
              <a:t>SIC_94</a:t>
            </a:r>
          </a:p>
        </p:txBody>
      </p:sp>
    </p:spTree>
    <p:extLst>
      <p:ext uri="{BB962C8B-B14F-4D97-AF65-F5344CB8AC3E}">
        <p14:creationId xmlns:p14="http://schemas.microsoft.com/office/powerpoint/2010/main" val="27101914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EBF3AA2C-07BF-3C58-A22F-F9BD24A7197A}"/>
              </a:ext>
            </a:extLst>
          </p:cNvPr>
          <p:cNvSpPr/>
          <p:nvPr/>
        </p:nvSpPr>
        <p:spPr>
          <a:xfrm>
            <a:off x="450283" y="678072"/>
            <a:ext cx="8243434" cy="5850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GB" sz="2400" dirty="0">
                <a:latin typeface="Comic Sans MS" panose="030F0702030302020204" pitchFamily="66" charset="0"/>
              </a:rPr>
              <a:t>Find the perimeter of the arrowhead quadrilateral.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DC9D58D-48AF-B964-91FB-0217FF257212}"/>
              </a:ext>
            </a:extLst>
          </p:cNvPr>
          <p:cNvSpPr txBox="1"/>
          <p:nvPr/>
        </p:nvSpPr>
        <p:spPr>
          <a:xfrm>
            <a:off x="412955" y="152400"/>
            <a:ext cx="837708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latin typeface="Comic Sans MS" panose="030F0702030302020204" pitchFamily="66" charset="0"/>
              </a:rPr>
              <a:t>Arrowhead Perimeter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4A784EA2-3566-A78D-EC2B-120D222F5F8D}"/>
              </a:ext>
            </a:extLst>
          </p:cNvPr>
          <p:cNvSpPr txBox="1"/>
          <p:nvPr/>
        </p:nvSpPr>
        <p:spPr>
          <a:xfrm>
            <a:off x="309759" y="6179928"/>
            <a:ext cx="257960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>
                <a:latin typeface="Comic Sans MS" panose="030F0702030302020204" pitchFamily="66" charset="0"/>
              </a:rPr>
              <a:t>(not drawn to scale)</a:t>
            </a:r>
          </a:p>
        </p:txBody>
      </p:sp>
      <p:sp>
        <p:nvSpPr>
          <p:cNvPr id="34" name="Oval 33">
            <a:extLst>
              <a:ext uri="{FF2B5EF4-FFF2-40B4-BE49-F238E27FC236}">
                <a16:creationId xmlns:a16="http://schemas.microsoft.com/office/drawing/2014/main" id="{0A6EFFEB-25D9-6D08-41F5-FDF6FEA22C3F}"/>
              </a:ext>
            </a:extLst>
          </p:cNvPr>
          <p:cNvSpPr/>
          <p:nvPr/>
        </p:nvSpPr>
        <p:spPr>
          <a:xfrm>
            <a:off x="4000500" y="2657475"/>
            <a:ext cx="1857375" cy="1857375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000E4049-42EA-D39D-A10C-57123CD2CFD2}"/>
              </a:ext>
            </a:extLst>
          </p:cNvPr>
          <p:cNvCxnSpPr>
            <a:cxnSpLocks/>
          </p:cNvCxnSpPr>
          <p:nvPr/>
        </p:nvCxnSpPr>
        <p:spPr>
          <a:xfrm flipV="1">
            <a:off x="5636149" y="1676399"/>
            <a:ext cx="450326" cy="4212000"/>
          </a:xfrm>
          <a:prstGeom prst="line">
            <a:avLst/>
          </a:prstGeom>
          <a:ln w="38100">
            <a:solidFill>
              <a:schemeClr val="tx1"/>
            </a:solidFill>
            <a:miter lim="800000"/>
            <a:headEnd type="none" w="sm" len="sm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90EE5E8B-B374-7561-C697-4712F2AA03E7}"/>
              </a:ext>
            </a:extLst>
          </p:cNvPr>
          <p:cNvCxnSpPr>
            <a:cxnSpLocks/>
          </p:cNvCxnSpPr>
          <p:nvPr/>
        </p:nvCxnSpPr>
        <p:spPr>
          <a:xfrm flipV="1">
            <a:off x="1074821" y="4463514"/>
            <a:ext cx="4483017" cy="532701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Rectangle 65">
            <a:extLst>
              <a:ext uri="{FF2B5EF4-FFF2-40B4-BE49-F238E27FC236}">
                <a16:creationId xmlns:a16="http://schemas.microsoft.com/office/drawing/2014/main" id="{D7279888-FD5F-D143-8710-06943BB27FBB}"/>
              </a:ext>
            </a:extLst>
          </p:cNvPr>
          <p:cNvSpPr/>
          <p:nvPr/>
        </p:nvSpPr>
        <p:spPr>
          <a:xfrm>
            <a:off x="450283" y="1753339"/>
            <a:ext cx="3310729" cy="11390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GB" sz="2400" dirty="0">
                <a:latin typeface="Comic Sans MS" panose="030F0702030302020204" pitchFamily="66" charset="0"/>
              </a:rPr>
              <a:t>All lines are tangents to the circle.</a:t>
            </a:r>
          </a:p>
        </p:txBody>
      </p:sp>
      <p:grpSp>
        <p:nvGrpSpPr>
          <p:cNvPr id="69" name="Group 68">
            <a:extLst>
              <a:ext uri="{FF2B5EF4-FFF2-40B4-BE49-F238E27FC236}">
                <a16:creationId xmlns:a16="http://schemas.microsoft.com/office/drawing/2014/main" id="{02F7E848-6111-C8AC-DD7C-22B5142BAFB8}"/>
              </a:ext>
            </a:extLst>
          </p:cNvPr>
          <p:cNvGrpSpPr/>
          <p:nvPr/>
        </p:nvGrpSpPr>
        <p:grpSpPr>
          <a:xfrm>
            <a:off x="4400462" y="4753371"/>
            <a:ext cx="1085958" cy="1269811"/>
            <a:chOff x="4264990" y="4871909"/>
            <a:chExt cx="1085958" cy="1269811"/>
          </a:xfrm>
        </p:grpSpPr>
        <p:cxnSp>
          <p:nvCxnSpPr>
            <p:cNvPr id="70" name="Straight Connector 69">
              <a:extLst>
                <a:ext uri="{FF2B5EF4-FFF2-40B4-BE49-F238E27FC236}">
                  <a16:creationId xmlns:a16="http://schemas.microsoft.com/office/drawing/2014/main" id="{9D0DF80F-E90F-05CC-5336-8693B3F2B877}"/>
                </a:ext>
              </a:extLst>
            </p:cNvPr>
            <p:cNvCxnSpPr>
              <a:cxnSpLocks/>
            </p:cNvCxnSpPr>
            <p:nvPr/>
          </p:nvCxnSpPr>
          <p:spPr>
            <a:xfrm>
              <a:off x="4264990" y="4871909"/>
              <a:ext cx="1085958" cy="1269811"/>
            </a:xfrm>
            <a:prstGeom prst="line">
              <a:avLst/>
            </a:prstGeom>
            <a:ln w="19050">
              <a:solidFill>
                <a:schemeClr val="tx1"/>
              </a:solidFill>
              <a:headEnd type="triangl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1" name="TextBox 70">
                  <a:extLst>
                    <a:ext uri="{FF2B5EF4-FFF2-40B4-BE49-F238E27FC236}">
                      <a16:creationId xmlns:a16="http://schemas.microsoft.com/office/drawing/2014/main" id="{A9BA93FA-6006-3612-CF0C-F4AE8379F6A8}"/>
                    </a:ext>
                  </a:extLst>
                </p:cNvPr>
                <p:cNvSpPr txBox="1"/>
                <p:nvPr/>
              </p:nvSpPr>
              <p:spPr>
                <a:xfrm>
                  <a:off x="4451390" y="5140364"/>
                  <a:ext cx="505267" cy="584775"/>
                </a:xfrm>
                <a:prstGeom prst="rect">
                  <a:avLst/>
                </a:prstGeom>
                <a:solidFill>
                  <a:schemeClr val="bg1"/>
                </a:solidFill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3200" b="0" i="1" dirty="0" smtClean="0">
                            <a:latin typeface="Cambria Math" panose="02040503050406030204" pitchFamily="18" charset="0"/>
                          </a:rPr>
                          <m:t>7</m:t>
                        </m:r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71" name="TextBox 70">
                  <a:extLst>
                    <a:ext uri="{FF2B5EF4-FFF2-40B4-BE49-F238E27FC236}">
                      <a16:creationId xmlns:a16="http://schemas.microsoft.com/office/drawing/2014/main" id="{A9BA93FA-6006-3612-CF0C-F4AE8379F6A8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451390" y="5140364"/>
                  <a:ext cx="505267" cy="584775"/>
                </a:xfrm>
                <a:prstGeom prst="rect">
                  <a:avLst/>
                </a:prstGeom>
                <a:blipFill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72" name="Group 71">
            <a:extLst>
              <a:ext uri="{FF2B5EF4-FFF2-40B4-BE49-F238E27FC236}">
                <a16:creationId xmlns:a16="http://schemas.microsoft.com/office/drawing/2014/main" id="{88FA7116-584F-EAA8-B65D-26A274FC3AC8}"/>
              </a:ext>
            </a:extLst>
          </p:cNvPr>
          <p:cNvGrpSpPr/>
          <p:nvPr/>
        </p:nvGrpSpPr>
        <p:grpSpPr>
          <a:xfrm>
            <a:off x="1016419" y="1527793"/>
            <a:ext cx="4979346" cy="3302364"/>
            <a:chOff x="1016419" y="1527793"/>
            <a:chExt cx="4979346" cy="3302364"/>
          </a:xfrm>
        </p:grpSpPr>
        <p:cxnSp>
          <p:nvCxnSpPr>
            <p:cNvPr id="73" name="Straight Connector 72">
              <a:extLst>
                <a:ext uri="{FF2B5EF4-FFF2-40B4-BE49-F238E27FC236}">
                  <a16:creationId xmlns:a16="http://schemas.microsoft.com/office/drawing/2014/main" id="{C7058565-7B55-9518-0038-D33747DC3C4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016419" y="1527793"/>
              <a:ext cx="4979346" cy="3302364"/>
            </a:xfrm>
            <a:prstGeom prst="line">
              <a:avLst/>
            </a:prstGeom>
            <a:ln w="19050">
              <a:solidFill>
                <a:schemeClr val="tx1"/>
              </a:solidFill>
              <a:miter lim="800000"/>
              <a:headEnd type="triangl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4" name="TextBox 73">
                  <a:extLst>
                    <a:ext uri="{FF2B5EF4-FFF2-40B4-BE49-F238E27FC236}">
                      <a16:creationId xmlns:a16="http://schemas.microsoft.com/office/drawing/2014/main" id="{730F3125-E76D-B2D4-FE94-71E99A805CFD}"/>
                    </a:ext>
                  </a:extLst>
                </p:cNvPr>
                <p:cNvSpPr txBox="1"/>
                <p:nvPr/>
              </p:nvSpPr>
              <p:spPr>
                <a:xfrm>
                  <a:off x="3171844" y="2717247"/>
                  <a:ext cx="732893" cy="584775"/>
                </a:xfrm>
                <a:prstGeom prst="rect">
                  <a:avLst/>
                </a:prstGeom>
                <a:solidFill>
                  <a:schemeClr val="bg1"/>
                </a:solidFill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3200" b="0" i="1" dirty="0" smtClean="0">
                            <a:latin typeface="Cambria Math" panose="02040503050406030204" pitchFamily="18" charset="0"/>
                          </a:rPr>
                          <m:t>20</m:t>
                        </m:r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74" name="TextBox 73">
                  <a:extLst>
                    <a:ext uri="{FF2B5EF4-FFF2-40B4-BE49-F238E27FC236}">
                      <a16:creationId xmlns:a16="http://schemas.microsoft.com/office/drawing/2014/main" id="{730F3125-E76D-B2D4-FE94-71E99A805CFD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171844" y="2717247"/>
                  <a:ext cx="732893" cy="584775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46BA5F0E-9A56-2CB2-20D4-CD05709304C3}"/>
              </a:ext>
            </a:extLst>
          </p:cNvPr>
          <p:cNvCxnSpPr>
            <a:cxnSpLocks/>
          </p:cNvCxnSpPr>
          <p:nvPr/>
        </p:nvCxnSpPr>
        <p:spPr>
          <a:xfrm flipV="1">
            <a:off x="1107129" y="1685925"/>
            <a:ext cx="4979346" cy="3302364"/>
          </a:xfrm>
          <a:prstGeom prst="line">
            <a:avLst/>
          </a:prstGeom>
          <a:ln w="38100">
            <a:solidFill>
              <a:schemeClr val="tx1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C9DEEF89-2AAE-FA21-65F0-1798D06E9CBA}"/>
              </a:ext>
            </a:extLst>
          </p:cNvPr>
          <p:cNvCxnSpPr>
            <a:cxnSpLocks/>
          </p:cNvCxnSpPr>
          <p:nvPr/>
        </p:nvCxnSpPr>
        <p:spPr>
          <a:xfrm>
            <a:off x="3771900" y="3689422"/>
            <a:ext cx="1864249" cy="2179867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tangle 1">
            <a:extLst>
              <a:ext uri="{FF2B5EF4-FFF2-40B4-BE49-F238E27FC236}">
                <a16:creationId xmlns:a16="http://schemas.microsoft.com/office/drawing/2014/main" id="{5013DA77-90DC-40E3-3067-B0543183839F}"/>
              </a:ext>
            </a:extLst>
          </p:cNvPr>
          <p:cNvSpPr/>
          <p:nvPr/>
        </p:nvSpPr>
        <p:spPr>
          <a:xfrm>
            <a:off x="387155" y="300220"/>
            <a:ext cx="99097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GB" sz="2000" b="1" dirty="0">
                <a:latin typeface="Bradley Hand ITC" panose="03070402050302030203" pitchFamily="66" charset="0"/>
              </a:rPr>
              <a:t>SIC_94</a:t>
            </a:r>
          </a:p>
        </p:txBody>
      </p:sp>
    </p:spTree>
    <p:extLst>
      <p:ext uri="{BB962C8B-B14F-4D97-AF65-F5344CB8AC3E}">
        <p14:creationId xmlns:p14="http://schemas.microsoft.com/office/powerpoint/2010/main" val="11323300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EBF3AA2C-07BF-3C58-A22F-F9BD24A7197A}"/>
              </a:ext>
            </a:extLst>
          </p:cNvPr>
          <p:cNvSpPr/>
          <p:nvPr/>
        </p:nvSpPr>
        <p:spPr>
          <a:xfrm>
            <a:off x="450283" y="678072"/>
            <a:ext cx="8243434" cy="5850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GB" sz="2400" dirty="0">
                <a:latin typeface="Comic Sans MS" panose="030F0702030302020204" pitchFamily="66" charset="0"/>
              </a:rPr>
              <a:t>Find the perimeter of the arrowhead quadrilateral.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DC9D58D-48AF-B964-91FB-0217FF257212}"/>
              </a:ext>
            </a:extLst>
          </p:cNvPr>
          <p:cNvSpPr txBox="1"/>
          <p:nvPr/>
        </p:nvSpPr>
        <p:spPr>
          <a:xfrm>
            <a:off x="412955" y="152400"/>
            <a:ext cx="837708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latin typeface="Comic Sans MS" panose="030F0702030302020204" pitchFamily="66" charset="0"/>
              </a:rPr>
              <a:t>Arrowhead Perimeter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4A784EA2-3566-A78D-EC2B-120D222F5F8D}"/>
              </a:ext>
            </a:extLst>
          </p:cNvPr>
          <p:cNvSpPr txBox="1"/>
          <p:nvPr/>
        </p:nvSpPr>
        <p:spPr>
          <a:xfrm>
            <a:off x="309759" y="6179928"/>
            <a:ext cx="257960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>
                <a:latin typeface="Comic Sans MS" panose="030F0702030302020204" pitchFamily="66" charset="0"/>
              </a:rPr>
              <a:t>(not drawn to scale)</a:t>
            </a:r>
          </a:p>
        </p:txBody>
      </p:sp>
      <p:sp>
        <p:nvSpPr>
          <p:cNvPr id="34" name="Oval 33">
            <a:extLst>
              <a:ext uri="{FF2B5EF4-FFF2-40B4-BE49-F238E27FC236}">
                <a16:creationId xmlns:a16="http://schemas.microsoft.com/office/drawing/2014/main" id="{0A6EFFEB-25D9-6D08-41F5-FDF6FEA22C3F}"/>
              </a:ext>
            </a:extLst>
          </p:cNvPr>
          <p:cNvSpPr/>
          <p:nvPr/>
        </p:nvSpPr>
        <p:spPr>
          <a:xfrm>
            <a:off x="4000500" y="2657475"/>
            <a:ext cx="1857375" cy="1857375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000E4049-42EA-D39D-A10C-57123CD2CFD2}"/>
              </a:ext>
            </a:extLst>
          </p:cNvPr>
          <p:cNvCxnSpPr>
            <a:cxnSpLocks/>
          </p:cNvCxnSpPr>
          <p:nvPr/>
        </p:nvCxnSpPr>
        <p:spPr>
          <a:xfrm flipV="1">
            <a:off x="5636149" y="1676399"/>
            <a:ext cx="450326" cy="4212000"/>
          </a:xfrm>
          <a:prstGeom prst="line">
            <a:avLst/>
          </a:prstGeom>
          <a:ln w="38100">
            <a:solidFill>
              <a:schemeClr val="tx1"/>
            </a:solidFill>
            <a:miter lim="800000"/>
            <a:headEnd type="none" w="sm" len="sm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90EE5E8B-B374-7561-C697-4712F2AA03E7}"/>
              </a:ext>
            </a:extLst>
          </p:cNvPr>
          <p:cNvCxnSpPr>
            <a:cxnSpLocks/>
          </p:cNvCxnSpPr>
          <p:nvPr/>
        </p:nvCxnSpPr>
        <p:spPr>
          <a:xfrm flipV="1">
            <a:off x="1074821" y="4463514"/>
            <a:ext cx="4483017" cy="532701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Rectangle 65">
            <a:extLst>
              <a:ext uri="{FF2B5EF4-FFF2-40B4-BE49-F238E27FC236}">
                <a16:creationId xmlns:a16="http://schemas.microsoft.com/office/drawing/2014/main" id="{D7279888-FD5F-D143-8710-06943BB27FBB}"/>
              </a:ext>
            </a:extLst>
          </p:cNvPr>
          <p:cNvSpPr/>
          <p:nvPr/>
        </p:nvSpPr>
        <p:spPr>
          <a:xfrm>
            <a:off x="450283" y="1753339"/>
            <a:ext cx="3310729" cy="11390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GB" sz="2400" dirty="0">
                <a:latin typeface="Comic Sans MS" panose="030F0702030302020204" pitchFamily="66" charset="0"/>
              </a:rPr>
              <a:t>All lines are tangents to the circle.</a:t>
            </a:r>
          </a:p>
        </p:txBody>
      </p:sp>
      <p:grpSp>
        <p:nvGrpSpPr>
          <p:cNvPr id="69" name="Group 68">
            <a:extLst>
              <a:ext uri="{FF2B5EF4-FFF2-40B4-BE49-F238E27FC236}">
                <a16:creationId xmlns:a16="http://schemas.microsoft.com/office/drawing/2014/main" id="{02F7E848-6111-C8AC-DD7C-22B5142BAFB8}"/>
              </a:ext>
            </a:extLst>
          </p:cNvPr>
          <p:cNvGrpSpPr/>
          <p:nvPr/>
        </p:nvGrpSpPr>
        <p:grpSpPr>
          <a:xfrm>
            <a:off x="4400462" y="4753371"/>
            <a:ext cx="1085958" cy="1269811"/>
            <a:chOff x="4264990" y="4871909"/>
            <a:chExt cx="1085958" cy="1269811"/>
          </a:xfrm>
        </p:grpSpPr>
        <p:cxnSp>
          <p:nvCxnSpPr>
            <p:cNvPr id="70" name="Straight Connector 69">
              <a:extLst>
                <a:ext uri="{FF2B5EF4-FFF2-40B4-BE49-F238E27FC236}">
                  <a16:creationId xmlns:a16="http://schemas.microsoft.com/office/drawing/2014/main" id="{9D0DF80F-E90F-05CC-5336-8693B3F2B877}"/>
                </a:ext>
              </a:extLst>
            </p:cNvPr>
            <p:cNvCxnSpPr>
              <a:cxnSpLocks/>
            </p:cNvCxnSpPr>
            <p:nvPr/>
          </p:nvCxnSpPr>
          <p:spPr>
            <a:xfrm>
              <a:off x="4264990" y="4871909"/>
              <a:ext cx="1085958" cy="1269811"/>
            </a:xfrm>
            <a:prstGeom prst="line">
              <a:avLst/>
            </a:prstGeom>
            <a:ln w="19050">
              <a:solidFill>
                <a:schemeClr val="tx1"/>
              </a:solidFill>
              <a:headEnd type="triangl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1" name="TextBox 70">
                  <a:extLst>
                    <a:ext uri="{FF2B5EF4-FFF2-40B4-BE49-F238E27FC236}">
                      <a16:creationId xmlns:a16="http://schemas.microsoft.com/office/drawing/2014/main" id="{A9BA93FA-6006-3612-CF0C-F4AE8379F6A8}"/>
                    </a:ext>
                  </a:extLst>
                </p:cNvPr>
                <p:cNvSpPr txBox="1"/>
                <p:nvPr/>
              </p:nvSpPr>
              <p:spPr>
                <a:xfrm>
                  <a:off x="4451390" y="5140364"/>
                  <a:ext cx="505267" cy="584775"/>
                </a:xfrm>
                <a:prstGeom prst="rect">
                  <a:avLst/>
                </a:prstGeom>
                <a:solidFill>
                  <a:schemeClr val="bg1"/>
                </a:solidFill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3200" b="0" i="1" dirty="0" smtClean="0">
                            <a:latin typeface="Cambria Math" panose="02040503050406030204" pitchFamily="18" charset="0"/>
                          </a:rPr>
                          <m:t>7</m:t>
                        </m:r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71" name="TextBox 70">
                  <a:extLst>
                    <a:ext uri="{FF2B5EF4-FFF2-40B4-BE49-F238E27FC236}">
                      <a16:creationId xmlns:a16="http://schemas.microsoft.com/office/drawing/2014/main" id="{A9BA93FA-6006-3612-CF0C-F4AE8379F6A8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451390" y="5140364"/>
                  <a:ext cx="505267" cy="584775"/>
                </a:xfrm>
                <a:prstGeom prst="rect">
                  <a:avLst/>
                </a:prstGeom>
                <a:blipFill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72" name="Group 71">
            <a:extLst>
              <a:ext uri="{FF2B5EF4-FFF2-40B4-BE49-F238E27FC236}">
                <a16:creationId xmlns:a16="http://schemas.microsoft.com/office/drawing/2014/main" id="{88FA7116-584F-EAA8-B65D-26A274FC3AC8}"/>
              </a:ext>
            </a:extLst>
          </p:cNvPr>
          <p:cNvGrpSpPr/>
          <p:nvPr/>
        </p:nvGrpSpPr>
        <p:grpSpPr>
          <a:xfrm>
            <a:off x="1016419" y="1527793"/>
            <a:ext cx="4979346" cy="3302364"/>
            <a:chOff x="1016419" y="1527793"/>
            <a:chExt cx="4979346" cy="3302364"/>
          </a:xfrm>
        </p:grpSpPr>
        <p:cxnSp>
          <p:nvCxnSpPr>
            <p:cNvPr id="73" name="Straight Connector 72">
              <a:extLst>
                <a:ext uri="{FF2B5EF4-FFF2-40B4-BE49-F238E27FC236}">
                  <a16:creationId xmlns:a16="http://schemas.microsoft.com/office/drawing/2014/main" id="{C7058565-7B55-9518-0038-D33747DC3C4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016419" y="1527793"/>
              <a:ext cx="4979346" cy="3302364"/>
            </a:xfrm>
            <a:prstGeom prst="line">
              <a:avLst/>
            </a:prstGeom>
            <a:ln w="19050">
              <a:solidFill>
                <a:schemeClr val="tx1"/>
              </a:solidFill>
              <a:miter lim="800000"/>
              <a:headEnd type="triangl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4" name="TextBox 73">
                  <a:extLst>
                    <a:ext uri="{FF2B5EF4-FFF2-40B4-BE49-F238E27FC236}">
                      <a16:creationId xmlns:a16="http://schemas.microsoft.com/office/drawing/2014/main" id="{730F3125-E76D-B2D4-FE94-71E99A805CFD}"/>
                    </a:ext>
                  </a:extLst>
                </p:cNvPr>
                <p:cNvSpPr txBox="1"/>
                <p:nvPr/>
              </p:nvSpPr>
              <p:spPr>
                <a:xfrm>
                  <a:off x="3171844" y="2742648"/>
                  <a:ext cx="732893" cy="584775"/>
                </a:xfrm>
                <a:prstGeom prst="rect">
                  <a:avLst/>
                </a:prstGeom>
                <a:solidFill>
                  <a:schemeClr val="bg1"/>
                </a:solidFill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3200" b="0" i="1" dirty="0" smtClean="0">
                            <a:latin typeface="Cambria Math" panose="02040503050406030204" pitchFamily="18" charset="0"/>
                          </a:rPr>
                          <m:t>22</m:t>
                        </m:r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74" name="TextBox 73">
                  <a:extLst>
                    <a:ext uri="{FF2B5EF4-FFF2-40B4-BE49-F238E27FC236}">
                      <a16:creationId xmlns:a16="http://schemas.microsoft.com/office/drawing/2014/main" id="{730F3125-E76D-B2D4-FE94-71E99A805CFD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171844" y="2742648"/>
                  <a:ext cx="732893" cy="584775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46BA5F0E-9A56-2CB2-20D4-CD05709304C3}"/>
              </a:ext>
            </a:extLst>
          </p:cNvPr>
          <p:cNvCxnSpPr>
            <a:cxnSpLocks/>
          </p:cNvCxnSpPr>
          <p:nvPr/>
        </p:nvCxnSpPr>
        <p:spPr>
          <a:xfrm flipV="1">
            <a:off x="1107129" y="1685925"/>
            <a:ext cx="4979346" cy="3302364"/>
          </a:xfrm>
          <a:prstGeom prst="line">
            <a:avLst/>
          </a:prstGeom>
          <a:ln w="38100">
            <a:solidFill>
              <a:schemeClr val="tx1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C9DEEF89-2AAE-FA21-65F0-1798D06E9CBA}"/>
              </a:ext>
            </a:extLst>
          </p:cNvPr>
          <p:cNvCxnSpPr>
            <a:cxnSpLocks/>
          </p:cNvCxnSpPr>
          <p:nvPr/>
        </p:nvCxnSpPr>
        <p:spPr>
          <a:xfrm>
            <a:off x="3771900" y="3689422"/>
            <a:ext cx="1864249" cy="2179867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tangle 1">
            <a:extLst>
              <a:ext uri="{FF2B5EF4-FFF2-40B4-BE49-F238E27FC236}">
                <a16:creationId xmlns:a16="http://schemas.microsoft.com/office/drawing/2014/main" id="{5B573E7B-FAA8-9F80-540C-5D29FEFACD3B}"/>
              </a:ext>
            </a:extLst>
          </p:cNvPr>
          <p:cNvSpPr/>
          <p:nvPr/>
        </p:nvSpPr>
        <p:spPr>
          <a:xfrm>
            <a:off x="387155" y="300220"/>
            <a:ext cx="99097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GB" sz="2000" b="1" dirty="0">
                <a:latin typeface="Bradley Hand ITC" panose="03070402050302030203" pitchFamily="66" charset="0"/>
              </a:rPr>
              <a:t>SIC_94</a:t>
            </a:r>
          </a:p>
        </p:txBody>
      </p:sp>
    </p:spTree>
    <p:extLst>
      <p:ext uri="{BB962C8B-B14F-4D97-AF65-F5344CB8AC3E}">
        <p14:creationId xmlns:p14="http://schemas.microsoft.com/office/powerpoint/2010/main" val="3627230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EBF3AA2C-07BF-3C58-A22F-F9BD24A7197A}"/>
              </a:ext>
            </a:extLst>
          </p:cNvPr>
          <p:cNvSpPr/>
          <p:nvPr/>
        </p:nvSpPr>
        <p:spPr>
          <a:xfrm>
            <a:off x="450283" y="678072"/>
            <a:ext cx="8243434" cy="5850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GB" sz="2400" dirty="0">
                <a:latin typeface="Comic Sans MS" panose="030F0702030302020204" pitchFamily="66" charset="0"/>
              </a:rPr>
              <a:t>Find the perimeter of the arrowhead quadrilateral.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DC9D58D-48AF-B964-91FB-0217FF257212}"/>
              </a:ext>
            </a:extLst>
          </p:cNvPr>
          <p:cNvSpPr txBox="1"/>
          <p:nvPr/>
        </p:nvSpPr>
        <p:spPr>
          <a:xfrm>
            <a:off x="412955" y="152400"/>
            <a:ext cx="837708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latin typeface="Comic Sans MS" panose="030F0702030302020204" pitchFamily="66" charset="0"/>
              </a:rPr>
              <a:t>Arrowhead Perimeter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4A784EA2-3566-A78D-EC2B-120D222F5F8D}"/>
              </a:ext>
            </a:extLst>
          </p:cNvPr>
          <p:cNvSpPr txBox="1"/>
          <p:nvPr/>
        </p:nvSpPr>
        <p:spPr>
          <a:xfrm>
            <a:off x="309759" y="6179928"/>
            <a:ext cx="257960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>
                <a:latin typeface="Comic Sans MS" panose="030F0702030302020204" pitchFamily="66" charset="0"/>
              </a:rPr>
              <a:t>(not drawn to scale)</a:t>
            </a:r>
          </a:p>
        </p:txBody>
      </p:sp>
      <p:sp>
        <p:nvSpPr>
          <p:cNvPr id="34" name="Oval 33">
            <a:extLst>
              <a:ext uri="{FF2B5EF4-FFF2-40B4-BE49-F238E27FC236}">
                <a16:creationId xmlns:a16="http://schemas.microsoft.com/office/drawing/2014/main" id="{0A6EFFEB-25D9-6D08-41F5-FDF6FEA22C3F}"/>
              </a:ext>
            </a:extLst>
          </p:cNvPr>
          <p:cNvSpPr/>
          <p:nvPr/>
        </p:nvSpPr>
        <p:spPr>
          <a:xfrm>
            <a:off x="4000500" y="2657475"/>
            <a:ext cx="1857375" cy="1857375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000E4049-42EA-D39D-A10C-57123CD2CFD2}"/>
              </a:ext>
            </a:extLst>
          </p:cNvPr>
          <p:cNvCxnSpPr>
            <a:cxnSpLocks/>
          </p:cNvCxnSpPr>
          <p:nvPr/>
        </p:nvCxnSpPr>
        <p:spPr>
          <a:xfrm flipV="1">
            <a:off x="5636149" y="1676399"/>
            <a:ext cx="450326" cy="4212000"/>
          </a:xfrm>
          <a:prstGeom prst="line">
            <a:avLst/>
          </a:prstGeom>
          <a:ln w="38100">
            <a:solidFill>
              <a:schemeClr val="tx1"/>
            </a:solidFill>
            <a:miter lim="800000"/>
            <a:headEnd type="none" w="sm" len="sm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90EE5E8B-B374-7561-C697-4712F2AA03E7}"/>
              </a:ext>
            </a:extLst>
          </p:cNvPr>
          <p:cNvCxnSpPr>
            <a:cxnSpLocks/>
          </p:cNvCxnSpPr>
          <p:nvPr/>
        </p:nvCxnSpPr>
        <p:spPr>
          <a:xfrm flipV="1">
            <a:off x="1074821" y="4463514"/>
            <a:ext cx="4483017" cy="532701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Rectangle 65">
            <a:extLst>
              <a:ext uri="{FF2B5EF4-FFF2-40B4-BE49-F238E27FC236}">
                <a16:creationId xmlns:a16="http://schemas.microsoft.com/office/drawing/2014/main" id="{D7279888-FD5F-D143-8710-06943BB27FBB}"/>
              </a:ext>
            </a:extLst>
          </p:cNvPr>
          <p:cNvSpPr/>
          <p:nvPr/>
        </p:nvSpPr>
        <p:spPr>
          <a:xfrm>
            <a:off x="450283" y="1753339"/>
            <a:ext cx="3310729" cy="11390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GB" sz="2400" dirty="0">
                <a:latin typeface="Comic Sans MS" panose="030F0702030302020204" pitchFamily="66" charset="0"/>
              </a:rPr>
              <a:t>All lines are tangents to the circle.</a:t>
            </a:r>
          </a:p>
        </p:txBody>
      </p:sp>
      <p:grpSp>
        <p:nvGrpSpPr>
          <p:cNvPr id="69" name="Group 68">
            <a:extLst>
              <a:ext uri="{FF2B5EF4-FFF2-40B4-BE49-F238E27FC236}">
                <a16:creationId xmlns:a16="http://schemas.microsoft.com/office/drawing/2014/main" id="{02F7E848-6111-C8AC-DD7C-22B5142BAFB8}"/>
              </a:ext>
            </a:extLst>
          </p:cNvPr>
          <p:cNvGrpSpPr/>
          <p:nvPr/>
        </p:nvGrpSpPr>
        <p:grpSpPr>
          <a:xfrm>
            <a:off x="4400462" y="4753371"/>
            <a:ext cx="1085958" cy="1269811"/>
            <a:chOff x="4264990" y="4871909"/>
            <a:chExt cx="1085958" cy="1269811"/>
          </a:xfrm>
        </p:grpSpPr>
        <p:cxnSp>
          <p:nvCxnSpPr>
            <p:cNvPr id="70" name="Straight Connector 69">
              <a:extLst>
                <a:ext uri="{FF2B5EF4-FFF2-40B4-BE49-F238E27FC236}">
                  <a16:creationId xmlns:a16="http://schemas.microsoft.com/office/drawing/2014/main" id="{9D0DF80F-E90F-05CC-5336-8693B3F2B877}"/>
                </a:ext>
              </a:extLst>
            </p:cNvPr>
            <p:cNvCxnSpPr>
              <a:cxnSpLocks/>
            </p:cNvCxnSpPr>
            <p:nvPr/>
          </p:nvCxnSpPr>
          <p:spPr>
            <a:xfrm>
              <a:off x="4264990" y="4871909"/>
              <a:ext cx="1085958" cy="1269811"/>
            </a:xfrm>
            <a:prstGeom prst="line">
              <a:avLst/>
            </a:prstGeom>
            <a:ln w="19050">
              <a:solidFill>
                <a:schemeClr val="tx1"/>
              </a:solidFill>
              <a:headEnd type="triangl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1" name="TextBox 70">
                  <a:extLst>
                    <a:ext uri="{FF2B5EF4-FFF2-40B4-BE49-F238E27FC236}">
                      <a16:creationId xmlns:a16="http://schemas.microsoft.com/office/drawing/2014/main" id="{A9BA93FA-6006-3612-CF0C-F4AE8379F6A8}"/>
                    </a:ext>
                  </a:extLst>
                </p:cNvPr>
                <p:cNvSpPr txBox="1"/>
                <p:nvPr/>
              </p:nvSpPr>
              <p:spPr>
                <a:xfrm>
                  <a:off x="4451390" y="5140364"/>
                  <a:ext cx="505267" cy="584775"/>
                </a:xfrm>
                <a:prstGeom prst="rect">
                  <a:avLst/>
                </a:prstGeom>
                <a:solidFill>
                  <a:schemeClr val="bg1"/>
                </a:solidFill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3200" b="0" i="1" dirty="0" smtClean="0">
                            <a:latin typeface="Cambria Math" panose="02040503050406030204" pitchFamily="18" charset="0"/>
                          </a:rPr>
                          <m:t>8</m:t>
                        </m:r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71" name="TextBox 70">
                  <a:extLst>
                    <a:ext uri="{FF2B5EF4-FFF2-40B4-BE49-F238E27FC236}">
                      <a16:creationId xmlns:a16="http://schemas.microsoft.com/office/drawing/2014/main" id="{A9BA93FA-6006-3612-CF0C-F4AE8379F6A8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451390" y="5140364"/>
                  <a:ext cx="505267" cy="584775"/>
                </a:xfrm>
                <a:prstGeom prst="rect">
                  <a:avLst/>
                </a:prstGeom>
                <a:blipFill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72" name="Group 71">
            <a:extLst>
              <a:ext uri="{FF2B5EF4-FFF2-40B4-BE49-F238E27FC236}">
                <a16:creationId xmlns:a16="http://schemas.microsoft.com/office/drawing/2014/main" id="{88FA7116-584F-EAA8-B65D-26A274FC3AC8}"/>
              </a:ext>
            </a:extLst>
          </p:cNvPr>
          <p:cNvGrpSpPr/>
          <p:nvPr/>
        </p:nvGrpSpPr>
        <p:grpSpPr>
          <a:xfrm>
            <a:off x="1016419" y="1527793"/>
            <a:ext cx="4979346" cy="3302364"/>
            <a:chOff x="1016419" y="1527793"/>
            <a:chExt cx="4979346" cy="3302364"/>
          </a:xfrm>
        </p:grpSpPr>
        <p:cxnSp>
          <p:nvCxnSpPr>
            <p:cNvPr id="73" name="Straight Connector 72">
              <a:extLst>
                <a:ext uri="{FF2B5EF4-FFF2-40B4-BE49-F238E27FC236}">
                  <a16:creationId xmlns:a16="http://schemas.microsoft.com/office/drawing/2014/main" id="{C7058565-7B55-9518-0038-D33747DC3C4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016419" y="1527793"/>
              <a:ext cx="4979346" cy="3302364"/>
            </a:xfrm>
            <a:prstGeom prst="line">
              <a:avLst/>
            </a:prstGeom>
            <a:ln w="19050">
              <a:solidFill>
                <a:schemeClr val="tx1"/>
              </a:solidFill>
              <a:miter lim="800000"/>
              <a:headEnd type="triangl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4" name="TextBox 73">
                  <a:extLst>
                    <a:ext uri="{FF2B5EF4-FFF2-40B4-BE49-F238E27FC236}">
                      <a16:creationId xmlns:a16="http://schemas.microsoft.com/office/drawing/2014/main" id="{730F3125-E76D-B2D4-FE94-71E99A805CFD}"/>
                    </a:ext>
                  </a:extLst>
                </p:cNvPr>
                <p:cNvSpPr txBox="1"/>
                <p:nvPr/>
              </p:nvSpPr>
              <p:spPr>
                <a:xfrm>
                  <a:off x="3171844" y="2742648"/>
                  <a:ext cx="732893" cy="584775"/>
                </a:xfrm>
                <a:prstGeom prst="rect">
                  <a:avLst/>
                </a:prstGeom>
                <a:solidFill>
                  <a:schemeClr val="bg1"/>
                </a:solidFill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3200" b="0" i="1" dirty="0" smtClean="0">
                            <a:latin typeface="Cambria Math" panose="02040503050406030204" pitchFamily="18" charset="0"/>
                          </a:rPr>
                          <m:t>23</m:t>
                        </m:r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74" name="TextBox 73">
                  <a:extLst>
                    <a:ext uri="{FF2B5EF4-FFF2-40B4-BE49-F238E27FC236}">
                      <a16:creationId xmlns:a16="http://schemas.microsoft.com/office/drawing/2014/main" id="{730F3125-E76D-B2D4-FE94-71E99A805CFD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171844" y="2742648"/>
                  <a:ext cx="732893" cy="584775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46BA5F0E-9A56-2CB2-20D4-CD05709304C3}"/>
              </a:ext>
            </a:extLst>
          </p:cNvPr>
          <p:cNvCxnSpPr>
            <a:cxnSpLocks/>
          </p:cNvCxnSpPr>
          <p:nvPr/>
        </p:nvCxnSpPr>
        <p:spPr>
          <a:xfrm flipV="1">
            <a:off x="1107129" y="1685925"/>
            <a:ext cx="4979346" cy="3302364"/>
          </a:xfrm>
          <a:prstGeom prst="line">
            <a:avLst/>
          </a:prstGeom>
          <a:ln w="38100">
            <a:solidFill>
              <a:schemeClr val="tx1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C9DEEF89-2AAE-FA21-65F0-1798D06E9CBA}"/>
              </a:ext>
            </a:extLst>
          </p:cNvPr>
          <p:cNvCxnSpPr>
            <a:cxnSpLocks/>
          </p:cNvCxnSpPr>
          <p:nvPr/>
        </p:nvCxnSpPr>
        <p:spPr>
          <a:xfrm>
            <a:off x="3771900" y="3689422"/>
            <a:ext cx="1864249" cy="2179867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tangle 1">
            <a:extLst>
              <a:ext uri="{FF2B5EF4-FFF2-40B4-BE49-F238E27FC236}">
                <a16:creationId xmlns:a16="http://schemas.microsoft.com/office/drawing/2014/main" id="{AFB8A2E0-1E8F-4216-C0CE-C89F38AFC5BC}"/>
              </a:ext>
            </a:extLst>
          </p:cNvPr>
          <p:cNvSpPr/>
          <p:nvPr/>
        </p:nvSpPr>
        <p:spPr>
          <a:xfrm>
            <a:off x="387155" y="300220"/>
            <a:ext cx="99097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GB" sz="2000" b="1" dirty="0">
                <a:latin typeface="Bradley Hand ITC" panose="03070402050302030203" pitchFamily="66" charset="0"/>
              </a:rPr>
              <a:t>SIC_94</a:t>
            </a:r>
          </a:p>
        </p:txBody>
      </p:sp>
    </p:spTree>
    <p:extLst>
      <p:ext uri="{BB962C8B-B14F-4D97-AF65-F5344CB8AC3E}">
        <p14:creationId xmlns:p14="http://schemas.microsoft.com/office/powerpoint/2010/main" val="10397336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" name="Group 27">
            <a:extLst>
              <a:ext uri="{FF2B5EF4-FFF2-40B4-BE49-F238E27FC236}">
                <a16:creationId xmlns:a16="http://schemas.microsoft.com/office/drawing/2014/main" id="{71138C57-77DC-F71C-DA07-4FF83173371D}"/>
              </a:ext>
            </a:extLst>
          </p:cNvPr>
          <p:cNvGrpSpPr/>
          <p:nvPr/>
        </p:nvGrpSpPr>
        <p:grpSpPr>
          <a:xfrm>
            <a:off x="4400462" y="4753371"/>
            <a:ext cx="1085958" cy="1269811"/>
            <a:chOff x="4264990" y="4871909"/>
            <a:chExt cx="1085958" cy="1269811"/>
          </a:xfrm>
        </p:grpSpPr>
        <p:cxnSp>
          <p:nvCxnSpPr>
            <p:cNvPr id="60" name="Straight Connector 59">
              <a:extLst>
                <a:ext uri="{FF2B5EF4-FFF2-40B4-BE49-F238E27FC236}">
                  <a16:creationId xmlns:a16="http://schemas.microsoft.com/office/drawing/2014/main" id="{6895B1C5-8FCE-D007-1AA4-2AEF3C93B090}"/>
                </a:ext>
              </a:extLst>
            </p:cNvPr>
            <p:cNvCxnSpPr>
              <a:cxnSpLocks/>
            </p:cNvCxnSpPr>
            <p:nvPr/>
          </p:nvCxnSpPr>
          <p:spPr>
            <a:xfrm>
              <a:off x="4264990" y="4871909"/>
              <a:ext cx="1085958" cy="1269811"/>
            </a:xfrm>
            <a:prstGeom prst="line">
              <a:avLst/>
            </a:prstGeom>
            <a:ln w="19050">
              <a:solidFill>
                <a:schemeClr val="tx1"/>
              </a:solidFill>
              <a:headEnd type="triangl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>
          <mc:Choice xmlns:a14="http://schemas.microsoft.com/office/drawing/2010/main" Requires="a14">
            <p:sp>
              <p:nvSpPr>
                <p:cNvPr id="65" name="TextBox 64">
                  <a:extLst>
                    <a:ext uri="{FF2B5EF4-FFF2-40B4-BE49-F238E27FC236}">
                      <a16:creationId xmlns:a16="http://schemas.microsoft.com/office/drawing/2014/main" id="{B3F68EB5-800D-9B29-8D7F-69BC84F30ED0}"/>
                    </a:ext>
                  </a:extLst>
                </p:cNvPr>
                <p:cNvSpPr txBox="1"/>
                <p:nvPr/>
              </p:nvSpPr>
              <p:spPr>
                <a:xfrm>
                  <a:off x="4451390" y="5140364"/>
                  <a:ext cx="505267" cy="584775"/>
                </a:xfrm>
                <a:prstGeom prst="rect">
                  <a:avLst/>
                </a:prstGeom>
                <a:solidFill>
                  <a:schemeClr val="bg1"/>
                </a:solidFill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3200" b="0" i="1" dirty="0" smtClean="0">
                            <a:latin typeface="Cambria Math" panose="02040503050406030204" pitchFamily="18" charset="0"/>
                          </a:rPr>
                          <m:t>5</m:t>
                        </m:r>
                      </m:oMath>
                    </m:oMathPara>
                  </a14:m>
                  <a:endParaRPr lang="en-GB" dirty="0"/>
                </a:p>
              </p:txBody>
            </p:sp>
          </mc:Choice>
          <mc:Fallback>
            <p:sp>
              <p:nvSpPr>
                <p:cNvPr id="65" name="TextBox 64">
                  <a:extLst>
                    <a:ext uri="{FF2B5EF4-FFF2-40B4-BE49-F238E27FC236}">
                      <a16:creationId xmlns:a16="http://schemas.microsoft.com/office/drawing/2014/main" id="{B3F68EB5-800D-9B29-8D7F-69BC84F30ED0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451390" y="5140364"/>
                  <a:ext cx="505267" cy="584775"/>
                </a:xfrm>
                <a:prstGeom prst="rect">
                  <a:avLst/>
                </a:prstGeom>
                <a:blipFill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4" name="Rectangle 3">
            <a:extLst>
              <a:ext uri="{FF2B5EF4-FFF2-40B4-BE49-F238E27FC236}">
                <a16:creationId xmlns:a16="http://schemas.microsoft.com/office/drawing/2014/main" id="{EBF3AA2C-07BF-3C58-A22F-F9BD24A7197A}"/>
              </a:ext>
            </a:extLst>
          </p:cNvPr>
          <p:cNvSpPr/>
          <p:nvPr/>
        </p:nvSpPr>
        <p:spPr>
          <a:xfrm>
            <a:off x="450283" y="678072"/>
            <a:ext cx="8243434" cy="5850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GB" sz="2400" dirty="0">
                <a:latin typeface="Comic Sans MS" panose="030F0702030302020204" pitchFamily="66" charset="0"/>
              </a:rPr>
              <a:t>Find the perimeter of the arrowhead quadrilateral.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DC9D58D-48AF-B964-91FB-0217FF257212}"/>
              </a:ext>
            </a:extLst>
          </p:cNvPr>
          <p:cNvSpPr txBox="1"/>
          <p:nvPr/>
        </p:nvSpPr>
        <p:spPr>
          <a:xfrm>
            <a:off x="412955" y="152400"/>
            <a:ext cx="837708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latin typeface="Comic Sans MS" panose="030F0702030302020204" pitchFamily="66" charset="0"/>
              </a:rPr>
              <a:t>Arrowhead Perimeter</a:t>
            </a:r>
          </a:p>
        </p:txBody>
      </p:sp>
      <p:sp>
        <p:nvSpPr>
          <p:cNvPr id="34" name="Oval 33">
            <a:extLst>
              <a:ext uri="{FF2B5EF4-FFF2-40B4-BE49-F238E27FC236}">
                <a16:creationId xmlns:a16="http://schemas.microsoft.com/office/drawing/2014/main" id="{0A6EFFEB-25D9-6D08-41F5-FDF6FEA22C3F}"/>
              </a:ext>
            </a:extLst>
          </p:cNvPr>
          <p:cNvSpPr/>
          <p:nvPr/>
        </p:nvSpPr>
        <p:spPr>
          <a:xfrm>
            <a:off x="4000500" y="2657475"/>
            <a:ext cx="1857375" cy="1857375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000E4049-42EA-D39D-A10C-57123CD2CFD2}"/>
              </a:ext>
            </a:extLst>
          </p:cNvPr>
          <p:cNvCxnSpPr>
            <a:cxnSpLocks/>
          </p:cNvCxnSpPr>
          <p:nvPr/>
        </p:nvCxnSpPr>
        <p:spPr>
          <a:xfrm flipV="1">
            <a:off x="5636149" y="1684872"/>
            <a:ext cx="432000" cy="4176000"/>
          </a:xfrm>
          <a:prstGeom prst="line">
            <a:avLst/>
          </a:prstGeom>
          <a:ln w="38100">
            <a:solidFill>
              <a:schemeClr val="tx1"/>
            </a:solidFill>
            <a:miter lim="800000"/>
            <a:headEnd type="none" w="sm" len="sm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90EE5E8B-B374-7561-C697-4712F2AA03E7}"/>
              </a:ext>
            </a:extLst>
          </p:cNvPr>
          <p:cNvCxnSpPr>
            <a:cxnSpLocks noChangeAspect="1"/>
          </p:cNvCxnSpPr>
          <p:nvPr/>
        </p:nvCxnSpPr>
        <p:spPr>
          <a:xfrm flipV="1">
            <a:off x="1074821" y="4463514"/>
            <a:ext cx="4483017" cy="532701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C9DEEF89-2AAE-FA21-65F0-1798D06E9CBA}"/>
              </a:ext>
            </a:extLst>
          </p:cNvPr>
          <p:cNvCxnSpPr>
            <a:cxnSpLocks/>
          </p:cNvCxnSpPr>
          <p:nvPr/>
        </p:nvCxnSpPr>
        <p:spPr>
          <a:xfrm>
            <a:off x="3771900" y="3689422"/>
            <a:ext cx="1864249" cy="2179867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5" name="Group 34">
            <a:extLst>
              <a:ext uri="{FF2B5EF4-FFF2-40B4-BE49-F238E27FC236}">
                <a16:creationId xmlns:a16="http://schemas.microsoft.com/office/drawing/2014/main" id="{C3CFBD2E-1F38-7741-A68D-7475926A0E69}"/>
              </a:ext>
            </a:extLst>
          </p:cNvPr>
          <p:cNvGrpSpPr/>
          <p:nvPr/>
        </p:nvGrpSpPr>
        <p:grpSpPr>
          <a:xfrm>
            <a:off x="1016419" y="1527793"/>
            <a:ext cx="4979346" cy="3302364"/>
            <a:chOff x="1016419" y="1527793"/>
            <a:chExt cx="4979346" cy="3302364"/>
          </a:xfrm>
        </p:grpSpPr>
        <p:cxnSp>
          <p:nvCxnSpPr>
            <p:cNvPr id="58" name="Straight Connector 57">
              <a:extLst>
                <a:ext uri="{FF2B5EF4-FFF2-40B4-BE49-F238E27FC236}">
                  <a16:creationId xmlns:a16="http://schemas.microsoft.com/office/drawing/2014/main" id="{5779CFCD-1565-DABC-E153-10F14028CC76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016419" y="1527793"/>
              <a:ext cx="4979346" cy="3302364"/>
            </a:xfrm>
            <a:prstGeom prst="line">
              <a:avLst/>
            </a:prstGeom>
            <a:ln w="19050">
              <a:solidFill>
                <a:schemeClr val="tx1"/>
              </a:solidFill>
              <a:miter lim="800000"/>
              <a:headEnd type="triangl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>
          <mc:Choice xmlns:a14="http://schemas.microsoft.com/office/drawing/2010/main" Requires="a14">
            <p:sp>
              <p:nvSpPr>
                <p:cNvPr id="59" name="TextBox 58">
                  <a:extLst>
                    <a:ext uri="{FF2B5EF4-FFF2-40B4-BE49-F238E27FC236}">
                      <a16:creationId xmlns:a16="http://schemas.microsoft.com/office/drawing/2014/main" id="{90ADB64C-F161-6313-E3A2-59CD450AAB1D}"/>
                    </a:ext>
                  </a:extLst>
                </p:cNvPr>
                <p:cNvSpPr txBox="1"/>
                <p:nvPr/>
              </p:nvSpPr>
              <p:spPr>
                <a:xfrm>
                  <a:off x="3171844" y="2835785"/>
                  <a:ext cx="505267" cy="584775"/>
                </a:xfrm>
                <a:prstGeom prst="rect">
                  <a:avLst/>
                </a:prstGeom>
                <a:solidFill>
                  <a:schemeClr val="bg1"/>
                </a:solidFill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3200" i="1" dirty="0" smtClean="0">
                            <a:latin typeface="Cambria Math" panose="02040503050406030204" pitchFamily="18" charset="0"/>
                          </a:rPr>
                          <m:t>9</m:t>
                        </m:r>
                      </m:oMath>
                    </m:oMathPara>
                  </a14:m>
                  <a:endParaRPr lang="en-GB" dirty="0"/>
                </a:p>
              </p:txBody>
            </p:sp>
          </mc:Choice>
          <mc:Fallback>
            <p:sp>
              <p:nvSpPr>
                <p:cNvPr id="59" name="TextBox 58">
                  <a:extLst>
                    <a:ext uri="{FF2B5EF4-FFF2-40B4-BE49-F238E27FC236}">
                      <a16:creationId xmlns:a16="http://schemas.microsoft.com/office/drawing/2014/main" id="{90ADB64C-F161-6313-E3A2-59CD450AAB1D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171844" y="2835785"/>
                  <a:ext cx="505267" cy="584775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46BA5F0E-9A56-2CB2-20D4-CD05709304C3}"/>
              </a:ext>
            </a:extLst>
          </p:cNvPr>
          <p:cNvCxnSpPr>
            <a:cxnSpLocks/>
          </p:cNvCxnSpPr>
          <p:nvPr/>
        </p:nvCxnSpPr>
        <p:spPr>
          <a:xfrm flipV="1">
            <a:off x="1107129" y="1685925"/>
            <a:ext cx="4979346" cy="3302364"/>
          </a:xfrm>
          <a:prstGeom prst="line">
            <a:avLst/>
          </a:prstGeom>
          <a:ln w="38100">
            <a:solidFill>
              <a:schemeClr val="tx1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Rectangle 65">
            <a:extLst>
              <a:ext uri="{FF2B5EF4-FFF2-40B4-BE49-F238E27FC236}">
                <a16:creationId xmlns:a16="http://schemas.microsoft.com/office/drawing/2014/main" id="{D7279888-FD5F-D143-8710-06943BB27FBB}"/>
              </a:ext>
            </a:extLst>
          </p:cNvPr>
          <p:cNvSpPr/>
          <p:nvPr/>
        </p:nvSpPr>
        <p:spPr>
          <a:xfrm>
            <a:off x="450283" y="1753339"/>
            <a:ext cx="3310729" cy="11390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GB" sz="2400" dirty="0">
                <a:latin typeface="Comic Sans MS" panose="030F0702030302020204" pitchFamily="66" charset="0"/>
              </a:rPr>
              <a:t>All lines are tangents to the circle.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7459947F-0CAA-EE3E-AF54-21EFF7BCD329}"/>
              </a:ext>
            </a:extLst>
          </p:cNvPr>
          <p:cNvGrpSpPr/>
          <p:nvPr/>
        </p:nvGrpSpPr>
        <p:grpSpPr>
          <a:xfrm>
            <a:off x="4035588" y="4163807"/>
            <a:ext cx="993611" cy="671002"/>
            <a:chOff x="4035588" y="4163807"/>
            <a:chExt cx="993611" cy="671002"/>
          </a:xfrm>
        </p:grpSpPr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3F901E79-E9B9-CDDE-FB24-1B91A30036AF}"/>
                </a:ext>
              </a:extLst>
            </p:cNvPr>
            <p:cNvGrpSpPr/>
            <p:nvPr/>
          </p:nvGrpSpPr>
          <p:grpSpPr>
            <a:xfrm>
              <a:off x="4539342" y="4465477"/>
              <a:ext cx="489857" cy="369332"/>
              <a:chOff x="4539342" y="4465477"/>
              <a:chExt cx="489857" cy="369332"/>
            </a:xfrm>
          </p:grpSpPr>
          <p:cxnSp>
            <p:nvCxnSpPr>
              <p:cNvPr id="2" name="Straight Connector 1">
                <a:extLst>
                  <a:ext uri="{FF2B5EF4-FFF2-40B4-BE49-F238E27FC236}">
                    <a16:creationId xmlns:a16="http://schemas.microsoft.com/office/drawing/2014/main" id="{68577C46-23E2-71D5-39C1-9313721C592D}"/>
                  </a:ext>
                </a:extLst>
              </p:cNvPr>
              <p:cNvCxnSpPr>
                <a:cxnSpLocks noChangeAspect="1"/>
              </p:cNvCxnSpPr>
              <p:nvPr/>
            </p:nvCxnSpPr>
            <p:spPr>
              <a:xfrm flipV="1">
                <a:off x="4539342" y="4522450"/>
                <a:ext cx="489857" cy="58208"/>
              </a:xfrm>
              <a:prstGeom prst="line">
                <a:avLst/>
              </a:prstGeom>
              <a:ln w="381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>
            <mc:Choice xmlns:a14="http://schemas.microsoft.com/office/drawing/2010/main" Requires="a14">
              <p:sp>
                <p:nvSpPr>
                  <p:cNvPr id="13" name="TextBox 12">
                    <a:extLst>
                      <a:ext uri="{FF2B5EF4-FFF2-40B4-BE49-F238E27FC236}">
                        <a16:creationId xmlns:a16="http://schemas.microsoft.com/office/drawing/2014/main" id="{5C55739D-22DE-3F48-377B-1D245B526D7A}"/>
                      </a:ext>
                    </a:extLst>
                  </p:cNvPr>
                  <p:cNvSpPr txBox="1"/>
                  <p:nvPr/>
                </p:nvSpPr>
                <p:spPr>
                  <a:xfrm>
                    <a:off x="4639973" y="4465477"/>
                    <a:ext cx="371448" cy="369332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GB" i="1" dirty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𝑎</m:t>
                          </m:r>
                        </m:oMath>
                      </m:oMathPara>
                    </a14:m>
                    <a:endParaRPr lang="en-GB" dirty="0">
                      <a:solidFill>
                        <a:srgbClr val="FF0000"/>
                      </a:solidFill>
                    </a:endParaRPr>
                  </a:p>
                </p:txBody>
              </p:sp>
            </mc:Choice>
            <mc:Fallback>
              <p:sp>
                <p:nvSpPr>
                  <p:cNvPr id="13" name="TextBox 12">
                    <a:extLst>
                      <a:ext uri="{FF2B5EF4-FFF2-40B4-BE49-F238E27FC236}">
                        <a16:creationId xmlns:a16="http://schemas.microsoft.com/office/drawing/2014/main" id="{5C55739D-22DE-3F48-377B-1D245B526D7A}"/>
                      </a:ext>
                    </a:extLst>
                  </p:cNvPr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4639973" y="4465477"/>
                    <a:ext cx="371448" cy="369332"/>
                  </a:xfrm>
                  <a:prstGeom prst="rect">
                    <a:avLst/>
                  </a:prstGeom>
                  <a:blipFill>
                    <a:blip r:embed="rId4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GB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grpSp>
          <p:nvGrpSpPr>
            <p:cNvPr id="3" name="Group 2">
              <a:extLst>
                <a:ext uri="{FF2B5EF4-FFF2-40B4-BE49-F238E27FC236}">
                  <a16:creationId xmlns:a16="http://schemas.microsoft.com/office/drawing/2014/main" id="{435B16EF-85A0-0AA2-6E94-A8F67B79AF0E}"/>
                </a:ext>
              </a:extLst>
            </p:cNvPr>
            <p:cNvGrpSpPr/>
            <p:nvPr/>
          </p:nvGrpSpPr>
          <p:grpSpPr>
            <a:xfrm>
              <a:off x="4035588" y="4163807"/>
              <a:ext cx="504908" cy="444066"/>
              <a:chOff x="4035588" y="4163807"/>
              <a:chExt cx="504908" cy="444066"/>
            </a:xfrm>
          </p:grpSpPr>
          <p:cxnSp>
            <p:nvCxnSpPr>
              <p:cNvPr id="7" name="Straight Connector 6">
                <a:extLst>
                  <a:ext uri="{FF2B5EF4-FFF2-40B4-BE49-F238E27FC236}">
                    <a16:creationId xmlns:a16="http://schemas.microsoft.com/office/drawing/2014/main" id="{A260A2AB-4E70-C66F-F5B3-C51A5F909A27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191000" y="4163807"/>
                <a:ext cx="349496" cy="416851"/>
              </a:xfrm>
              <a:prstGeom prst="line">
                <a:avLst/>
              </a:prstGeom>
              <a:ln w="381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>
            <mc:Choice xmlns:a14="http://schemas.microsoft.com/office/drawing/2010/main" Requires="a14">
              <p:sp>
                <p:nvSpPr>
                  <p:cNvPr id="14" name="TextBox 13">
                    <a:extLst>
                      <a:ext uri="{FF2B5EF4-FFF2-40B4-BE49-F238E27FC236}">
                        <a16:creationId xmlns:a16="http://schemas.microsoft.com/office/drawing/2014/main" id="{A8795B64-65FE-A470-B409-BE4D21EF5904}"/>
                      </a:ext>
                    </a:extLst>
                  </p:cNvPr>
                  <p:cNvSpPr txBox="1"/>
                  <p:nvPr/>
                </p:nvSpPr>
                <p:spPr>
                  <a:xfrm>
                    <a:off x="4035588" y="4238541"/>
                    <a:ext cx="371448" cy="369332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GB" i="1" dirty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𝑎</m:t>
                          </m:r>
                        </m:oMath>
                      </m:oMathPara>
                    </a14:m>
                    <a:endParaRPr lang="en-GB" dirty="0">
                      <a:solidFill>
                        <a:srgbClr val="FF0000"/>
                      </a:solidFill>
                    </a:endParaRPr>
                  </a:p>
                </p:txBody>
              </p:sp>
            </mc:Choice>
            <mc:Fallback>
              <p:sp>
                <p:nvSpPr>
                  <p:cNvPr id="14" name="TextBox 13">
                    <a:extLst>
                      <a:ext uri="{FF2B5EF4-FFF2-40B4-BE49-F238E27FC236}">
                        <a16:creationId xmlns:a16="http://schemas.microsoft.com/office/drawing/2014/main" id="{A8795B64-65FE-A470-B409-BE4D21EF5904}"/>
                      </a:ext>
                    </a:extLst>
                  </p:cNvPr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4035588" y="4238541"/>
                    <a:ext cx="371448" cy="369332"/>
                  </a:xfrm>
                  <a:prstGeom prst="rect">
                    <a:avLst/>
                  </a:prstGeom>
                  <a:blipFill>
                    <a:blip r:embed="rId5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GB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</p:grpSp>
      <p:grpSp>
        <p:nvGrpSpPr>
          <p:cNvPr id="21" name="Group 20">
            <a:extLst>
              <a:ext uri="{FF2B5EF4-FFF2-40B4-BE49-F238E27FC236}">
                <a16:creationId xmlns:a16="http://schemas.microsoft.com/office/drawing/2014/main" id="{260B19EC-C938-BF8E-DEC3-DF316ACF3A2B}"/>
              </a:ext>
            </a:extLst>
          </p:cNvPr>
          <p:cNvGrpSpPr/>
          <p:nvPr/>
        </p:nvGrpSpPr>
        <p:grpSpPr>
          <a:xfrm>
            <a:off x="4189410" y="4190689"/>
            <a:ext cx="2893898" cy="3387292"/>
            <a:chOff x="4202110" y="4190689"/>
            <a:chExt cx="2893898" cy="3387292"/>
          </a:xfrm>
        </p:grpSpPr>
        <p:sp>
          <p:nvSpPr>
            <p:cNvPr id="18" name="Star: 8 Points 17">
              <a:extLst>
                <a:ext uri="{FF2B5EF4-FFF2-40B4-BE49-F238E27FC236}">
                  <a16:creationId xmlns:a16="http://schemas.microsoft.com/office/drawing/2014/main" id="{D822CAA9-DCF9-C83B-980B-E27AF9CC8E89}"/>
                </a:ext>
              </a:extLst>
            </p:cNvPr>
            <p:cNvSpPr/>
            <p:nvPr/>
          </p:nvSpPr>
          <p:spPr>
            <a:xfrm>
              <a:off x="4448717" y="4658555"/>
              <a:ext cx="2421467" cy="2421467"/>
            </a:xfrm>
            <a:prstGeom prst="star8">
              <a:avLst>
                <a:gd name="adj" fmla="val 6381"/>
              </a:avLst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grpSp>
          <p:nvGrpSpPr>
            <p:cNvPr id="17" name="Group 16">
              <a:extLst>
                <a:ext uri="{FF2B5EF4-FFF2-40B4-BE49-F238E27FC236}">
                  <a16:creationId xmlns:a16="http://schemas.microsoft.com/office/drawing/2014/main" id="{2DE9668A-854F-ECB3-DC0F-1C39072C227B}"/>
                </a:ext>
              </a:extLst>
            </p:cNvPr>
            <p:cNvGrpSpPr/>
            <p:nvPr/>
          </p:nvGrpSpPr>
          <p:grpSpPr>
            <a:xfrm>
              <a:off x="4202110" y="4190689"/>
              <a:ext cx="2893898" cy="3387292"/>
              <a:chOff x="4202110" y="4190689"/>
              <a:chExt cx="2893898" cy="3387292"/>
            </a:xfrm>
          </p:grpSpPr>
          <p:cxnSp>
            <p:nvCxnSpPr>
              <p:cNvPr id="9" name="Straight Connector 8">
                <a:extLst>
                  <a:ext uri="{FF2B5EF4-FFF2-40B4-BE49-F238E27FC236}">
                    <a16:creationId xmlns:a16="http://schemas.microsoft.com/office/drawing/2014/main" id="{5F81818F-5594-1EBF-8856-4AD4473D14F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202110" y="4190689"/>
                <a:ext cx="1446231" cy="1691078"/>
              </a:xfrm>
              <a:prstGeom prst="line">
                <a:avLst/>
              </a:prstGeom>
              <a:ln w="5715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" name="Straight Connector 11">
                <a:extLst>
                  <a:ext uri="{FF2B5EF4-FFF2-40B4-BE49-F238E27FC236}">
                    <a16:creationId xmlns:a16="http://schemas.microsoft.com/office/drawing/2014/main" id="{B075BE40-78D6-99F6-101A-31E644DC77EF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649777" y="5886903"/>
                <a:ext cx="1446231" cy="1691078"/>
              </a:xfrm>
              <a:prstGeom prst="line">
                <a:avLst/>
              </a:prstGeom>
              <a:ln w="38100">
                <a:noFill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mc:AlternateContent xmlns:mc="http://schemas.openxmlformats.org/markup-compatibility/2006">
        <mc:Choice xmlns:a14="http://schemas.microsoft.com/office/drawing/2010/main" Requires="a14">
          <p:sp>
            <p:nvSpPr>
              <p:cNvPr id="33" name="TextBox 32">
                <a:extLst>
                  <a:ext uri="{FF2B5EF4-FFF2-40B4-BE49-F238E27FC236}">
                    <a16:creationId xmlns:a16="http://schemas.microsoft.com/office/drawing/2014/main" id="{12F9FDD7-86A9-90A2-7D80-945CC0694766}"/>
                  </a:ext>
                </a:extLst>
              </p:cNvPr>
              <p:cNvSpPr txBox="1"/>
              <p:nvPr/>
            </p:nvSpPr>
            <p:spPr>
              <a:xfrm>
                <a:off x="5738395" y="4465477"/>
                <a:ext cx="775405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5+</m:t>
                      </m:r>
                      <m:r>
                        <a:rPr lang="en-GB" b="0" i="1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𝑎</m:t>
                      </m:r>
                    </m:oMath>
                  </m:oMathPara>
                </a14:m>
                <a:endParaRPr lang="en-GB" dirty="0">
                  <a:solidFill>
                    <a:srgbClr val="FF0000"/>
                  </a:solidFill>
                </a:endParaRPr>
              </a:p>
            </p:txBody>
          </p:sp>
        </mc:Choice>
        <mc:Fallback>
          <p:sp>
            <p:nvSpPr>
              <p:cNvPr id="33" name="TextBox 32">
                <a:extLst>
                  <a:ext uri="{FF2B5EF4-FFF2-40B4-BE49-F238E27FC236}">
                    <a16:creationId xmlns:a16="http://schemas.microsoft.com/office/drawing/2014/main" id="{12F9FDD7-86A9-90A2-7D80-945CC069476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38395" y="4465477"/>
                <a:ext cx="775405" cy="369332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38" name="Group 37">
            <a:extLst>
              <a:ext uri="{FF2B5EF4-FFF2-40B4-BE49-F238E27FC236}">
                <a16:creationId xmlns:a16="http://schemas.microsoft.com/office/drawing/2014/main" id="{C1C70814-ACDD-0FD0-1132-967DB22C7B99}"/>
              </a:ext>
            </a:extLst>
          </p:cNvPr>
          <p:cNvGrpSpPr/>
          <p:nvPr/>
        </p:nvGrpSpPr>
        <p:grpSpPr>
          <a:xfrm>
            <a:off x="4189410" y="4190689"/>
            <a:ext cx="2893898" cy="3387292"/>
            <a:chOff x="4202110" y="4190689"/>
            <a:chExt cx="2893898" cy="3387292"/>
          </a:xfrm>
        </p:grpSpPr>
        <p:sp>
          <p:nvSpPr>
            <p:cNvPr id="40" name="Star: 8 Points 39">
              <a:extLst>
                <a:ext uri="{FF2B5EF4-FFF2-40B4-BE49-F238E27FC236}">
                  <a16:creationId xmlns:a16="http://schemas.microsoft.com/office/drawing/2014/main" id="{84B16DDF-CB3D-1C51-0366-991EC8BF5BFE}"/>
                </a:ext>
              </a:extLst>
            </p:cNvPr>
            <p:cNvSpPr/>
            <p:nvPr/>
          </p:nvSpPr>
          <p:spPr>
            <a:xfrm>
              <a:off x="4448717" y="4658555"/>
              <a:ext cx="2421467" cy="2421467"/>
            </a:xfrm>
            <a:prstGeom prst="star8">
              <a:avLst>
                <a:gd name="adj" fmla="val 6381"/>
              </a:avLst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grpSp>
          <p:nvGrpSpPr>
            <p:cNvPr id="42" name="Group 41">
              <a:extLst>
                <a:ext uri="{FF2B5EF4-FFF2-40B4-BE49-F238E27FC236}">
                  <a16:creationId xmlns:a16="http://schemas.microsoft.com/office/drawing/2014/main" id="{CB5E839E-1C00-2BC4-31E3-2F479936D8F9}"/>
                </a:ext>
              </a:extLst>
            </p:cNvPr>
            <p:cNvGrpSpPr/>
            <p:nvPr/>
          </p:nvGrpSpPr>
          <p:grpSpPr>
            <a:xfrm>
              <a:off x="4202110" y="4190689"/>
              <a:ext cx="2893898" cy="3387292"/>
              <a:chOff x="4202110" y="4190689"/>
              <a:chExt cx="2893898" cy="3387292"/>
            </a:xfrm>
          </p:grpSpPr>
          <p:cxnSp>
            <p:nvCxnSpPr>
              <p:cNvPr id="43" name="Straight Connector 42">
                <a:extLst>
                  <a:ext uri="{FF2B5EF4-FFF2-40B4-BE49-F238E27FC236}">
                    <a16:creationId xmlns:a16="http://schemas.microsoft.com/office/drawing/2014/main" id="{6E3CB2A0-BF1C-29C5-A967-81BC6CA8325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202110" y="4190689"/>
                <a:ext cx="1446231" cy="1691078"/>
              </a:xfrm>
              <a:prstGeom prst="line">
                <a:avLst/>
              </a:prstGeom>
              <a:ln w="5715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" name="Straight Connector 43">
                <a:extLst>
                  <a:ext uri="{FF2B5EF4-FFF2-40B4-BE49-F238E27FC236}">
                    <a16:creationId xmlns:a16="http://schemas.microsoft.com/office/drawing/2014/main" id="{139746DF-F33E-D9F2-3998-2AA7FF56EA1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649777" y="5886903"/>
                <a:ext cx="1446231" cy="1691078"/>
              </a:xfrm>
              <a:prstGeom prst="line">
                <a:avLst/>
              </a:prstGeom>
              <a:ln w="38100">
                <a:noFill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</p:spTree>
    <p:extLst>
      <p:ext uri="{BB962C8B-B14F-4D97-AF65-F5344CB8AC3E}">
        <p14:creationId xmlns:p14="http://schemas.microsoft.com/office/powerpoint/2010/main" val="98127141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760000">
                                      <p:cBhvr>
                                        <p:cTn id="6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10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" name="Group 27">
            <a:extLst>
              <a:ext uri="{FF2B5EF4-FFF2-40B4-BE49-F238E27FC236}">
                <a16:creationId xmlns:a16="http://schemas.microsoft.com/office/drawing/2014/main" id="{71138C57-77DC-F71C-DA07-4FF83173371D}"/>
              </a:ext>
            </a:extLst>
          </p:cNvPr>
          <p:cNvGrpSpPr/>
          <p:nvPr/>
        </p:nvGrpSpPr>
        <p:grpSpPr>
          <a:xfrm>
            <a:off x="4400462" y="4753371"/>
            <a:ext cx="1085958" cy="1269811"/>
            <a:chOff x="4264990" y="4871909"/>
            <a:chExt cx="1085958" cy="1269811"/>
          </a:xfrm>
        </p:grpSpPr>
        <p:cxnSp>
          <p:nvCxnSpPr>
            <p:cNvPr id="60" name="Straight Connector 59">
              <a:extLst>
                <a:ext uri="{FF2B5EF4-FFF2-40B4-BE49-F238E27FC236}">
                  <a16:creationId xmlns:a16="http://schemas.microsoft.com/office/drawing/2014/main" id="{6895B1C5-8FCE-D007-1AA4-2AEF3C93B090}"/>
                </a:ext>
              </a:extLst>
            </p:cNvPr>
            <p:cNvCxnSpPr>
              <a:cxnSpLocks/>
            </p:cNvCxnSpPr>
            <p:nvPr/>
          </p:nvCxnSpPr>
          <p:spPr>
            <a:xfrm>
              <a:off x="4264990" y="4871909"/>
              <a:ext cx="1085958" cy="1269811"/>
            </a:xfrm>
            <a:prstGeom prst="line">
              <a:avLst/>
            </a:prstGeom>
            <a:ln w="19050">
              <a:solidFill>
                <a:schemeClr val="tx1"/>
              </a:solidFill>
              <a:headEnd type="triangl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>
          <mc:Choice xmlns:a14="http://schemas.microsoft.com/office/drawing/2010/main" Requires="a14">
            <p:sp>
              <p:nvSpPr>
                <p:cNvPr id="65" name="TextBox 64">
                  <a:extLst>
                    <a:ext uri="{FF2B5EF4-FFF2-40B4-BE49-F238E27FC236}">
                      <a16:creationId xmlns:a16="http://schemas.microsoft.com/office/drawing/2014/main" id="{B3F68EB5-800D-9B29-8D7F-69BC84F30ED0}"/>
                    </a:ext>
                  </a:extLst>
                </p:cNvPr>
                <p:cNvSpPr txBox="1"/>
                <p:nvPr/>
              </p:nvSpPr>
              <p:spPr>
                <a:xfrm>
                  <a:off x="4451390" y="5140364"/>
                  <a:ext cx="505267" cy="584775"/>
                </a:xfrm>
                <a:prstGeom prst="rect">
                  <a:avLst/>
                </a:prstGeom>
                <a:solidFill>
                  <a:schemeClr val="bg1"/>
                </a:solidFill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3200" b="0" i="1" dirty="0" smtClean="0">
                            <a:latin typeface="Cambria Math" panose="02040503050406030204" pitchFamily="18" charset="0"/>
                          </a:rPr>
                          <m:t>5</m:t>
                        </m:r>
                      </m:oMath>
                    </m:oMathPara>
                  </a14:m>
                  <a:endParaRPr lang="en-GB" dirty="0"/>
                </a:p>
              </p:txBody>
            </p:sp>
          </mc:Choice>
          <mc:Fallback>
            <p:sp>
              <p:nvSpPr>
                <p:cNvPr id="65" name="TextBox 64">
                  <a:extLst>
                    <a:ext uri="{FF2B5EF4-FFF2-40B4-BE49-F238E27FC236}">
                      <a16:creationId xmlns:a16="http://schemas.microsoft.com/office/drawing/2014/main" id="{B3F68EB5-800D-9B29-8D7F-69BC84F30ED0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451390" y="5140364"/>
                  <a:ext cx="505267" cy="584775"/>
                </a:xfrm>
                <a:prstGeom prst="rect">
                  <a:avLst/>
                </a:prstGeom>
                <a:blipFill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4" name="Rectangle 3">
            <a:extLst>
              <a:ext uri="{FF2B5EF4-FFF2-40B4-BE49-F238E27FC236}">
                <a16:creationId xmlns:a16="http://schemas.microsoft.com/office/drawing/2014/main" id="{EBF3AA2C-07BF-3C58-A22F-F9BD24A7197A}"/>
              </a:ext>
            </a:extLst>
          </p:cNvPr>
          <p:cNvSpPr/>
          <p:nvPr/>
        </p:nvSpPr>
        <p:spPr>
          <a:xfrm>
            <a:off x="450283" y="678072"/>
            <a:ext cx="8243434" cy="5850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GB" sz="2400" dirty="0">
                <a:latin typeface="Comic Sans MS" panose="030F0702030302020204" pitchFamily="66" charset="0"/>
              </a:rPr>
              <a:t>Find the perimeter of the arrowhead quadrilateral.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DC9D58D-48AF-B964-91FB-0217FF257212}"/>
              </a:ext>
            </a:extLst>
          </p:cNvPr>
          <p:cNvSpPr txBox="1"/>
          <p:nvPr/>
        </p:nvSpPr>
        <p:spPr>
          <a:xfrm>
            <a:off x="412955" y="152400"/>
            <a:ext cx="837708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latin typeface="Comic Sans MS" panose="030F0702030302020204" pitchFamily="66" charset="0"/>
              </a:rPr>
              <a:t>Arrowhead Perimeter</a:t>
            </a:r>
          </a:p>
        </p:txBody>
      </p:sp>
      <p:sp>
        <p:nvSpPr>
          <p:cNvPr id="34" name="Oval 33">
            <a:extLst>
              <a:ext uri="{FF2B5EF4-FFF2-40B4-BE49-F238E27FC236}">
                <a16:creationId xmlns:a16="http://schemas.microsoft.com/office/drawing/2014/main" id="{0A6EFFEB-25D9-6D08-41F5-FDF6FEA22C3F}"/>
              </a:ext>
            </a:extLst>
          </p:cNvPr>
          <p:cNvSpPr/>
          <p:nvPr/>
        </p:nvSpPr>
        <p:spPr>
          <a:xfrm>
            <a:off x="4000500" y="2657475"/>
            <a:ext cx="1857375" cy="1857375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000E4049-42EA-D39D-A10C-57123CD2CFD2}"/>
              </a:ext>
            </a:extLst>
          </p:cNvPr>
          <p:cNvCxnSpPr>
            <a:cxnSpLocks/>
          </p:cNvCxnSpPr>
          <p:nvPr/>
        </p:nvCxnSpPr>
        <p:spPr>
          <a:xfrm flipV="1">
            <a:off x="5636149" y="1684872"/>
            <a:ext cx="432000" cy="4176000"/>
          </a:xfrm>
          <a:prstGeom prst="line">
            <a:avLst/>
          </a:prstGeom>
          <a:ln w="38100">
            <a:solidFill>
              <a:schemeClr val="tx1"/>
            </a:solidFill>
            <a:miter lim="800000"/>
            <a:headEnd type="none" w="sm" len="sm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90EE5E8B-B374-7561-C697-4712F2AA03E7}"/>
              </a:ext>
            </a:extLst>
          </p:cNvPr>
          <p:cNvCxnSpPr>
            <a:cxnSpLocks noChangeAspect="1"/>
          </p:cNvCxnSpPr>
          <p:nvPr/>
        </p:nvCxnSpPr>
        <p:spPr>
          <a:xfrm flipV="1">
            <a:off x="1074821" y="4463514"/>
            <a:ext cx="4483017" cy="532701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C9DEEF89-2AAE-FA21-65F0-1798D06E9CBA}"/>
              </a:ext>
            </a:extLst>
          </p:cNvPr>
          <p:cNvCxnSpPr>
            <a:cxnSpLocks/>
          </p:cNvCxnSpPr>
          <p:nvPr/>
        </p:nvCxnSpPr>
        <p:spPr>
          <a:xfrm>
            <a:off x="3771900" y="3689422"/>
            <a:ext cx="1864249" cy="2179867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5" name="Group 34">
            <a:extLst>
              <a:ext uri="{FF2B5EF4-FFF2-40B4-BE49-F238E27FC236}">
                <a16:creationId xmlns:a16="http://schemas.microsoft.com/office/drawing/2014/main" id="{C3CFBD2E-1F38-7741-A68D-7475926A0E69}"/>
              </a:ext>
            </a:extLst>
          </p:cNvPr>
          <p:cNvGrpSpPr/>
          <p:nvPr/>
        </p:nvGrpSpPr>
        <p:grpSpPr>
          <a:xfrm>
            <a:off x="1016419" y="1527793"/>
            <a:ext cx="4979346" cy="3302364"/>
            <a:chOff x="1016419" y="1527793"/>
            <a:chExt cx="4979346" cy="3302364"/>
          </a:xfrm>
        </p:grpSpPr>
        <p:cxnSp>
          <p:nvCxnSpPr>
            <p:cNvPr id="58" name="Straight Connector 57">
              <a:extLst>
                <a:ext uri="{FF2B5EF4-FFF2-40B4-BE49-F238E27FC236}">
                  <a16:creationId xmlns:a16="http://schemas.microsoft.com/office/drawing/2014/main" id="{5779CFCD-1565-DABC-E153-10F14028CC76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016419" y="1527793"/>
              <a:ext cx="4979346" cy="3302364"/>
            </a:xfrm>
            <a:prstGeom prst="line">
              <a:avLst/>
            </a:prstGeom>
            <a:ln w="19050">
              <a:solidFill>
                <a:schemeClr val="tx1"/>
              </a:solidFill>
              <a:miter lim="800000"/>
              <a:headEnd type="triangl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>
          <mc:Choice xmlns:a14="http://schemas.microsoft.com/office/drawing/2010/main" Requires="a14">
            <p:sp>
              <p:nvSpPr>
                <p:cNvPr id="59" name="TextBox 58">
                  <a:extLst>
                    <a:ext uri="{FF2B5EF4-FFF2-40B4-BE49-F238E27FC236}">
                      <a16:creationId xmlns:a16="http://schemas.microsoft.com/office/drawing/2014/main" id="{90ADB64C-F161-6313-E3A2-59CD450AAB1D}"/>
                    </a:ext>
                  </a:extLst>
                </p:cNvPr>
                <p:cNvSpPr txBox="1"/>
                <p:nvPr/>
              </p:nvSpPr>
              <p:spPr>
                <a:xfrm>
                  <a:off x="3171844" y="2835785"/>
                  <a:ext cx="505267" cy="584775"/>
                </a:xfrm>
                <a:prstGeom prst="rect">
                  <a:avLst/>
                </a:prstGeom>
                <a:solidFill>
                  <a:schemeClr val="bg1"/>
                </a:solidFill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3200" i="1" dirty="0" smtClean="0">
                            <a:latin typeface="Cambria Math" panose="02040503050406030204" pitchFamily="18" charset="0"/>
                          </a:rPr>
                          <m:t>9</m:t>
                        </m:r>
                      </m:oMath>
                    </m:oMathPara>
                  </a14:m>
                  <a:endParaRPr lang="en-GB" dirty="0"/>
                </a:p>
              </p:txBody>
            </p:sp>
          </mc:Choice>
          <mc:Fallback>
            <p:sp>
              <p:nvSpPr>
                <p:cNvPr id="59" name="TextBox 58">
                  <a:extLst>
                    <a:ext uri="{FF2B5EF4-FFF2-40B4-BE49-F238E27FC236}">
                      <a16:creationId xmlns:a16="http://schemas.microsoft.com/office/drawing/2014/main" id="{90ADB64C-F161-6313-E3A2-59CD450AAB1D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171844" y="2835785"/>
                  <a:ext cx="505267" cy="584775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46BA5F0E-9A56-2CB2-20D4-CD05709304C3}"/>
              </a:ext>
            </a:extLst>
          </p:cNvPr>
          <p:cNvCxnSpPr>
            <a:cxnSpLocks/>
          </p:cNvCxnSpPr>
          <p:nvPr/>
        </p:nvCxnSpPr>
        <p:spPr>
          <a:xfrm flipV="1">
            <a:off x="1107129" y="1685925"/>
            <a:ext cx="4979346" cy="3302364"/>
          </a:xfrm>
          <a:prstGeom prst="line">
            <a:avLst/>
          </a:prstGeom>
          <a:ln w="38100">
            <a:solidFill>
              <a:schemeClr val="tx1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Rectangle 65">
            <a:extLst>
              <a:ext uri="{FF2B5EF4-FFF2-40B4-BE49-F238E27FC236}">
                <a16:creationId xmlns:a16="http://schemas.microsoft.com/office/drawing/2014/main" id="{D7279888-FD5F-D143-8710-06943BB27FBB}"/>
              </a:ext>
            </a:extLst>
          </p:cNvPr>
          <p:cNvSpPr/>
          <p:nvPr/>
        </p:nvSpPr>
        <p:spPr>
          <a:xfrm>
            <a:off x="450283" y="1753339"/>
            <a:ext cx="3310729" cy="11390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GB" sz="2400" dirty="0">
                <a:latin typeface="Comic Sans MS" panose="030F0702030302020204" pitchFamily="66" charset="0"/>
              </a:rPr>
              <a:t>All lines are tangents to the circle.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7459947F-0CAA-EE3E-AF54-21EFF7BCD329}"/>
              </a:ext>
            </a:extLst>
          </p:cNvPr>
          <p:cNvGrpSpPr/>
          <p:nvPr/>
        </p:nvGrpSpPr>
        <p:grpSpPr>
          <a:xfrm>
            <a:off x="4035588" y="4163807"/>
            <a:ext cx="993611" cy="671002"/>
            <a:chOff x="4035588" y="4163807"/>
            <a:chExt cx="993611" cy="671002"/>
          </a:xfrm>
        </p:grpSpPr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3F901E79-E9B9-CDDE-FB24-1B91A30036AF}"/>
                </a:ext>
              </a:extLst>
            </p:cNvPr>
            <p:cNvGrpSpPr/>
            <p:nvPr/>
          </p:nvGrpSpPr>
          <p:grpSpPr>
            <a:xfrm>
              <a:off x="4539342" y="4465477"/>
              <a:ext cx="489857" cy="369332"/>
              <a:chOff x="4539342" y="4465477"/>
              <a:chExt cx="489857" cy="369332"/>
            </a:xfrm>
          </p:grpSpPr>
          <p:cxnSp>
            <p:nvCxnSpPr>
              <p:cNvPr id="2" name="Straight Connector 1">
                <a:extLst>
                  <a:ext uri="{FF2B5EF4-FFF2-40B4-BE49-F238E27FC236}">
                    <a16:creationId xmlns:a16="http://schemas.microsoft.com/office/drawing/2014/main" id="{68577C46-23E2-71D5-39C1-9313721C592D}"/>
                  </a:ext>
                </a:extLst>
              </p:cNvPr>
              <p:cNvCxnSpPr>
                <a:cxnSpLocks noChangeAspect="1"/>
              </p:cNvCxnSpPr>
              <p:nvPr/>
            </p:nvCxnSpPr>
            <p:spPr>
              <a:xfrm flipV="1">
                <a:off x="4539342" y="4522450"/>
                <a:ext cx="489857" cy="58208"/>
              </a:xfrm>
              <a:prstGeom prst="line">
                <a:avLst/>
              </a:prstGeom>
              <a:ln w="381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>
            <mc:Choice xmlns:a14="http://schemas.microsoft.com/office/drawing/2010/main" Requires="a14">
              <p:sp>
                <p:nvSpPr>
                  <p:cNvPr id="13" name="TextBox 12">
                    <a:extLst>
                      <a:ext uri="{FF2B5EF4-FFF2-40B4-BE49-F238E27FC236}">
                        <a16:creationId xmlns:a16="http://schemas.microsoft.com/office/drawing/2014/main" id="{5C55739D-22DE-3F48-377B-1D245B526D7A}"/>
                      </a:ext>
                    </a:extLst>
                  </p:cNvPr>
                  <p:cNvSpPr txBox="1"/>
                  <p:nvPr/>
                </p:nvSpPr>
                <p:spPr>
                  <a:xfrm>
                    <a:off x="4639973" y="4465477"/>
                    <a:ext cx="371448" cy="369332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GB" i="1" dirty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𝑎</m:t>
                          </m:r>
                        </m:oMath>
                      </m:oMathPara>
                    </a14:m>
                    <a:endParaRPr lang="en-GB" dirty="0">
                      <a:solidFill>
                        <a:srgbClr val="FF0000"/>
                      </a:solidFill>
                    </a:endParaRPr>
                  </a:p>
                </p:txBody>
              </p:sp>
            </mc:Choice>
            <mc:Fallback>
              <p:sp>
                <p:nvSpPr>
                  <p:cNvPr id="13" name="TextBox 12">
                    <a:extLst>
                      <a:ext uri="{FF2B5EF4-FFF2-40B4-BE49-F238E27FC236}">
                        <a16:creationId xmlns:a16="http://schemas.microsoft.com/office/drawing/2014/main" id="{5C55739D-22DE-3F48-377B-1D245B526D7A}"/>
                      </a:ext>
                    </a:extLst>
                  </p:cNvPr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4639973" y="4465477"/>
                    <a:ext cx="371448" cy="369332"/>
                  </a:xfrm>
                  <a:prstGeom prst="rect">
                    <a:avLst/>
                  </a:prstGeom>
                  <a:blipFill>
                    <a:blip r:embed="rId4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GB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grpSp>
          <p:nvGrpSpPr>
            <p:cNvPr id="3" name="Group 2">
              <a:extLst>
                <a:ext uri="{FF2B5EF4-FFF2-40B4-BE49-F238E27FC236}">
                  <a16:creationId xmlns:a16="http://schemas.microsoft.com/office/drawing/2014/main" id="{435B16EF-85A0-0AA2-6E94-A8F67B79AF0E}"/>
                </a:ext>
              </a:extLst>
            </p:cNvPr>
            <p:cNvGrpSpPr/>
            <p:nvPr/>
          </p:nvGrpSpPr>
          <p:grpSpPr>
            <a:xfrm>
              <a:off x="4035588" y="4163807"/>
              <a:ext cx="504908" cy="444066"/>
              <a:chOff x="4035588" y="4163807"/>
              <a:chExt cx="504908" cy="444066"/>
            </a:xfrm>
          </p:grpSpPr>
          <p:cxnSp>
            <p:nvCxnSpPr>
              <p:cNvPr id="7" name="Straight Connector 6">
                <a:extLst>
                  <a:ext uri="{FF2B5EF4-FFF2-40B4-BE49-F238E27FC236}">
                    <a16:creationId xmlns:a16="http://schemas.microsoft.com/office/drawing/2014/main" id="{A260A2AB-4E70-C66F-F5B3-C51A5F909A27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191000" y="4163807"/>
                <a:ext cx="349496" cy="416851"/>
              </a:xfrm>
              <a:prstGeom prst="line">
                <a:avLst/>
              </a:prstGeom>
              <a:ln w="381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>
            <mc:Choice xmlns:a14="http://schemas.microsoft.com/office/drawing/2010/main" Requires="a14">
              <p:sp>
                <p:nvSpPr>
                  <p:cNvPr id="14" name="TextBox 13">
                    <a:extLst>
                      <a:ext uri="{FF2B5EF4-FFF2-40B4-BE49-F238E27FC236}">
                        <a16:creationId xmlns:a16="http://schemas.microsoft.com/office/drawing/2014/main" id="{A8795B64-65FE-A470-B409-BE4D21EF5904}"/>
                      </a:ext>
                    </a:extLst>
                  </p:cNvPr>
                  <p:cNvSpPr txBox="1"/>
                  <p:nvPr/>
                </p:nvSpPr>
                <p:spPr>
                  <a:xfrm>
                    <a:off x="4035588" y="4238541"/>
                    <a:ext cx="371448" cy="369332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GB" i="1" dirty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𝑎</m:t>
                          </m:r>
                        </m:oMath>
                      </m:oMathPara>
                    </a14:m>
                    <a:endParaRPr lang="en-GB" dirty="0">
                      <a:solidFill>
                        <a:srgbClr val="FF0000"/>
                      </a:solidFill>
                    </a:endParaRPr>
                  </a:p>
                </p:txBody>
              </p:sp>
            </mc:Choice>
            <mc:Fallback>
              <p:sp>
                <p:nvSpPr>
                  <p:cNvPr id="14" name="TextBox 13">
                    <a:extLst>
                      <a:ext uri="{FF2B5EF4-FFF2-40B4-BE49-F238E27FC236}">
                        <a16:creationId xmlns:a16="http://schemas.microsoft.com/office/drawing/2014/main" id="{A8795B64-65FE-A470-B409-BE4D21EF5904}"/>
                      </a:ext>
                    </a:extLst>
                  </p:cNvPr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4035588" y="4238541"/>
                    <a:ext cx="371448" cy="369332"/>
                  </a:xfrm>
                  <a:prstGeom prst="rect">
                    <a:avLst/>
                  </a:prstGeom>
                  <a:blipFill>
                    <a:blip r:embed="rId5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GB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</p:grpSp>
      <mc:AlternateContent xmlns:mc="http://schemas.openxmlformats.org/markup-compatibility/2006">
        <mc:Choice xmlns:a14="http://schemas.microsoft.com/office/drawing/2010/main" Requires="a14">
          <p:sp>
            <p:nvSpPr>
              <p:cNvPr id="27" name="Rectangle 26">
                <a:extLst>
                  <a:ext uri="{FF2B5EF4-FFF2-40B4-BE49-F238E27FC236}">
                    <a16:creationId xmlns:a16="http://schemas.microsoft.com/office/drawing/2014/main" id="{E7C19E38-A343-05DF-8834-BBBD75BE93EF}"/>
                  </a:ext>
                </a:extLst>
              </p:cNvPr>
              <p:cNvSpPr/>
              <p:nvPr/>
            </p:nvSpPr>
            <p:spPr>
              <a:xfrm>
                <a:off x="1" y="5520511"/>
                <a:ext cx="9144000" cy="92333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en-GB" dirty="0">
                    <a:latin typeface="Comic Sans MS" panose="030F0702030302020204" pitchFamily="66" charset="0"/>
                  </a:rPr>
                  <a:t>Summing the perimeter segments:</a:t>
                </a:r>
              </a:p>
              <a:p>
                <a:pPr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i="1" dirty="0" smtClean="0">
                          <a:latin typeface="Cambria Math" panose="02040503050406030204" pitchFamily="18" charset="0"/>
                        </a:rPr>
                        <m:t>9</m:t>
                      </m:r>
                      <m:r>
                        <a:rPr lang="en-GB" i="1" dirty="0">
                          <a:latin typeface="Cambria Math" panose="02040503050406030204" pitchFamily="18" charset="0"/>
                        </a:rPr>
                        <m:t>+</m:t>
                      </m:r>
                      <m:d>
                        <m:dPr>
                          <m:ctrlPr>
                            <a:rPr lang="en-GB" i="1" dirty="0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b="0" i="1" dirty="0" smtClean="0">
                              <a:latin typeface="Cambria Math" panose="02040503050406030204" pitchFamily="18" charset="0"/>
                            </a:rPr>
                            <m:t>9−</m:t>
                          </m:r>
                          <m:r>
                            <a:rPr lang="en-GB" b="0" i="1" dirty="0" smtClean="0">
                              <a:latin typeface="Cambria Math" panose="02040503050406030204" pitchFamily="18" charset="0"/>
                            </a:rPr>
                            <m:t>𝑏</m:t>
                          </m:r>
                          <m:r>
                            <a:rPr lang="en-GB" b="0" i="1" dirty="0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GB" b="0" i="1" dirty="0" smtClean="0"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</m:d>
                      <m:r>
                        <a:rPr lang="en-GB" b="0" i="1" dirty="0" smtClean="0">
                          <a:latin typeface="Cambria Math" panose="02040503050406030204" pitchFamily="18" charset="0"/>
                        </a:rPr>
                        <m:t>+5+</m:t>
                      </m:r>
                      <m:d>
                        <m:dPr>
                          <m:ctrlPr>
                            <a:rPr lang="en-GB" b="0" i="1" dirty="0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b="0" i="1" dirty="0" smtClean="0">
                              <a:latin typeface="Cambria Math" panose="02040503050406030204" pitchFamily="18" charset="0"/>
                            </a:rPr>
                            <m:t>5+</m:t>
                          </m:r>
                          <m:r>
                            <a:rPr lang="en-GB" b="0" i="1" dirty="0" smtClean="0"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</m:d>
                      <m:r>
                        <a:rPr lang="en-GB" b="0" i="1" dirty="0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GB" b="0" i="1" dirty="0" smtClean="0">
                          <a:latin typeface="Cambria Math" panose="02040503050406030204" pitchFamily="18" charset="0"/>
                        </a:rPr>
                        <m:t>𝑏</m:t>
                      </m:r>
                      <m:r>
                        <a:rPr lang="en-GB" b="0" i="1" dirty="0" smtClean="0">
                          <a:latin typeface="Cambria Math" panose="02040503050406030204" pitchFamily="18" charset="0"/>
                        </a:rPr>
                        <m:t>=28</m:t>
                      </m:r>
                    </m:oMath>
                  </m:oMathPara>
                </a14:m>
                <a:endParaRPr lang="en-GB" dirty="0">
                  <a:latin typeface="Comic Sans MS" panose="030F0702030302020204" pitchFamily="66" charset="0"/>
                </a:endParaRPr>
              </a:p>
            </p:txBody>
          </p:sp>
        </mc:Choice>
        <mc:Fallback>
          <p:sp>
            <p:nvSpPr>
              <p:cNvPr id="27" name="Rectangle 26">
                <a:extLst>
                  <a:ext uri="{FF2B5EF4-FFF2-40B4-BE49-F238E27FC236}">
                    <a16:creationId xmlns:a16="http://schemas.microsoft.com/office/drawing/2014/main" id="{E7C19E38-A343-05DF-8834-BBBD75BE93EF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" y="5520511"/>
                <a:ext cx="9144000" cy="923330"/>
              </a:xfrm>
              <a:prstGeom prst="rect">
                <a:avLst/>
              </a:prstGeom>
              <a:blipFill>
                <a:blip r:embed="rId6"/>
                <a:stretch>
                  <a:fillRect l="-53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1" name="Group 10">
            <a:extLst>
              <a:ext uri="{FF2B5EF4-FFF2-40B4-BE49-F238E27FC236}">
                <a16:creationId xmlns:a16="http://schemas.microsoft.com/office/drawing/2014/main" id="{9675C415-8761-96DC-A4AE-94DE1081E4AD}"/>
              </a:ext>
            </a:extLst>
          </p:cNvPr>
          <p:cNvGrpSpPr/>
          <p:nvPr/>
        </p:nvGrpSpPr>
        <p:grpSpPr>
          <a:xfrm>
            <a:off x="4400462" y="1676400"/>
            <a:ext cx="1903724" cy="1990581"/>
            <a:chOff x="4400462" y="1676400"/>
            <a:chExt cx="1903724" cy="1990581"/>
          </a:xfrm>
        </p:grpSpPr>
        <mc:AlternateContent xmlns:mc="http://schemas.openxmlformats.org/markup-compatibility/2006">
          <mc:Choice xmlns:a14="http://schemas.microsoft.com/office/drawing/2010/main" Requires="a14">
            <p:sp>
              <p:nvSpPr>
                <p:cNvPr id="22" name="TextBox 21">
                  <a:extLst>
                    <a:ext uri="{FF2B5EF4-FFF2-40B4-BE49-F238E27FC236}">
                      <a16:creationId xmlns:a16="http://schemas.microsoft.com/office/drawing/2014/main" id="{07880F85-88F2-E456-7DAD-C5B6D9F45CDA}"/>
                    </a:ext>
                  </a:extLst>
                </p:cNvPr>
                <p:cNvSpPr txBox="1"/>
                <p:nvPr/>
              </p:nvSpPr>
              <p:spPr>
                <a:xfrm>
                  <a:off x="5139953" y="2218147"/>
                  <a:ext cx="367665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b="0" i="1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𝑏</m:t>
                        </m:r>
                      </m:oMath>
                    </m:oMathPara>
                  </a14:m>
                  <a:endParaRPr lang="en-GB" dirty="0">
                    <a:solidFill>
                      <a:srgbClr val="FF0000"/>
                    </a:solidFill>
                  </a:endParaRPr>
                </a:p>
              </p:txBody>
            </p:sp>
          </mc:Choice>
          <mc:Fallback>
            <p:sp>
              <p:nvSpPr>
                <p:cNvPr id="22" name="TextBox 21">
                  <a:extLst>
                    <a:ext uri="{FF2B5EF4-FFF2-40B4-BE49-F238E27FC236}">
                      <a16:creationId xmlns:a16="http://schemas.microsoft.com/office/drawing/2014/main" id="{07880F85-88F2-E456-7DAD-C5B6D9F45CDA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139953" y="2218147"/>
                  <a:ext cx="367665" cy="369332"/>
                </a:xfrm>
                <a:prstGeom prst="rect">
                  <a:avLst/>
                </a:prstGeom>
                <a:blipFill>
                  <a:blip r:embed="rId7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CA631169-B10A-1E89-9797-867693364592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400462" y="1684872"/>
              <a:ext cx="1686013" cy="1116139"/>
            </a:xfrm>
            <a:prstGeom prst="line">
              <a:avLst/>
            </a:prstGeom>
            <a:ln w="38100">
              <a:solidFill>
                <a:srgbClr val="FF0000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>
          <mc:Choice xmlns:a14="http://schemas.microsoft.com/office/drawing/2010/main" Requires="a14">
            <p:sp>
              <p:nvSpPr>
                <p:cNvPr id="29" name="TextBox 28">
                  <a:extLst>
                    <a:ext uri="{FF2B5EF4-FFF2-40B4-BE49-F238E27FC236}">
                      <a16:creationId xmlns:a16="http://schemas.microsoft.com/office/drawing/2014/main" id="{630834D6-9439-248D-481B-23C9A71FDBCE}"/>
                    </a:ext>
                  </a:extLst>
                </p:cNvPr>
                <p:cNvSpPr txBox="1"/>
                <p:nvPr/>
              </p:nvSpPr>
              <p:spPr>
                <a:xfrm>
                  <a:off x="5936521" y="2563932"/>
                  <a:ext cx="367665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b="0" i="1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𝑏</m:t>
                        </m:r>
                      </m:oMath>
                    </m:oMathPara>
                  </a14:m>
                  <a:endParaRPr lang="en-GB" dirty="0">
                    <a:solidFill>
                      <a:srgbClr val="FF0000"/>
                    </a:solidFill>
                  </a:endParaRPr>
                </a:p>
              </p:txBody>
            </p:sp>
          </mc:Choice>
          <mc:Fallback>
            <p:sp>
              <p:nvSpPr>
                <p:cNvPr id="29" name="TextBox 28">
                  <a:extLst>
                    <a:ext uri="{FF2B5EF4-FFF2-40B4-BE49-F238E27FC236}">
                      <a16:creationId xmlns:a16="http://schemas.microsoft.com/office/drawing/2014/main" id="{630834D6-9439-248D-481B-23C9A71FDBCE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936521" y="2563932"/>
                  <a:ext cx="367665" cy="369332"/>
                </a:xfrm>
                <a:prstGeom prst="rect">
                  <a:avLst/>
                </a:prstGeom>
                <a:blipFill>
                  <a:blip r:embed="rId8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AEA603EE-DBA6-B008-6527-522407F4BC01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857875" y="1676400"/>
              <a:ext cx="210693" cy="1990581"/>
            </a:xfrm>
            <a:prstGeom prst="line">
              <a:avLst/>
            </a:prstGeom>
            <a:ln w="38100">
              <a:solidFill>
                <a:srgbClr val="FF0000"/>
              </a:solidFill>
              <a:miter lim="800000"/>
              <a:headEnd type="none" w="sm" len="sm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>
        <mc:Choice xmlns:a14="http://schemas.microsoft.com/office/drawing/2010/main" Requires="a14">
          <p:sp>
            <p:nvSpPr>
              <p:cNvPr id="31" name="TextBox 30">
                <a:extLst>
                  <a:ext uri="{FF2B5EF4-FFF2-40B4-BE49-F238E27FC236}">
                    <a16:creationId xmlns:a16="http://schemas.microsoft.com/office/drawing/2014/main" id="{26AFE461-00F4-6025-FEAD-163B03A3D71D}"/>
                  </a:ext>
                </a:extLst>
              </p:cNvPr>
              <p:cNvSpPr txBox="1"/>
              <p:nvPr/>
            </p:nvSpPr>
            <p:spPr>
              <a:xfrm rot="19626940">
                <a:off x="2596885" y="3770149"/>
                <a:ext cx="771621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9−</m:t>
                      </m:r>
                      <m:r>
                        <a:rPr lang="en-GB" b="0" i="1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𝑏</m:t>
                      </m:r>
                    </m:oMath>
                  </m:oMathPara>
                </a14:m>
                <a:endParaRPr lang="en-GB" dirty="0">
                  <a:solidFill>
                    <a:srgbClr val="FF0000"/>
                  </a:solidFill>
                </a:endParaRPr>
              </a:p>
            </p:txBody>
          </p:sp>
        </mc:Choice>
        <mc:Fallback>
          <p:sp>
            <p:nvSpPr>
              <p:cNvPr id="31" name="TextBox 30">
                <a:extLst>
                  <a:ext uri="{FF2B5EF4-FFF2-40B4-BE49-F238E27FC236}">
                    <a16:creationId xmlns:a16="http://schemas.microsoft.com/office/drawing/2014/main" id="{26AFE461-00F4-6025-FEAD-163B03A3D71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19626940">
                <a:off x="2596885" y="3770149"/>
                <a:ext cx="771621" cy="369332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2" name="TextBox 31">
                <a:extLst>
                  <a:ext uri="{FF2B5EF4-FFF2-40B4-BE49-F238E27FC236}">
                    <a16:creationId xmlns:a16="http://schemas.microsoft.com/office/drawing/2014/main" id="{D9F827F3-E84A-6358-9BB1-97E2A93930C8}"/>
                  </a:ext>
                </a:extLst>
              </p:cNvPr>
              <p:cNvSpPr txBox="1"/>
              <p:nvPr/>
            </p:nvSpPr>
            <p:spPr>
              <a:xfrm rot="21167514">
                <a:off x="2441921" y="4439388"/>
                <a:ext cx="1181221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9−</m:t>
                      </m:r>
                      <m:r>
                        <a:rPr lang="en-GB" b="0" i="1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𝑏</m:t>
                      </m:r>
                      <m:r>
                        <a:rPr lang="en-GB" b="0" i="1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GB" b="0" i="1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𝑎</m:t>
                      </m:r>
                    </m:oMath>
                  </m:oMathPara>
                </a14:m>
                <a:endParaRPr lang="en-GB" dirty="0">
                  <a:solidFill>
                    <a:srgbClr val="FF0000"/>
                  </a:solidFill>
                </a:endParaRPr>
              </a:p>
            </p:txBody>
          </p:sp>
        </mc:Choice>
        <mc:Fallback>
          <p:sp>
            <p:nvSpPr>
              <p:cNvPr id="32" name="TextBox 31">
                <a:extLst>
                  <a:ext uri="{FF2B5EF4-FFF2-40B4-BE49-F238E27FC236}">
                    <a16:creationId xmlns:a16="http://schemas.microsoft.com/office/drawing/2014/main" id="{D9F827F3-E84A-6358-9BB1-97E2A93930C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21167514">
                <a:off x="2441921" y="4439388"/>
                <a:ext cx="1181221" cy="369332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3" name="TextBox 32">
                <a:extLst>
                  <a:ext uri="{FF2B5EF4-FFF2-40B4-BE49-F238E27FC236}">
                    <a16:creationId xmlns:a16="http://schemas.microsoft.com/office/drawing/2014/main" id="{12F9FDD7-86A9-90A2-7D80-945CC0694766}"/>
                  </a:ext>
                </a:extLst>
              </p:cNvPr>
              <p:cNvSpPr txBox="1"/>
              <p:nvPr/>
            </p:nvSpPr>
            <p:spPr>
              <a:xfrm>
                <a:off x="5738395" y="4465477"/>
                <a:ext cx="775405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5+</m:t>
                      </m:r>
                      <m:r>
                        <a:rPr lang="en-GB" b="0" i="1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𝑎</m:t>
                      </m:r>
                    </m:oMath>
                  </m:oMathPara>
                </a14:m>
                <a:endParaRPr lang="en-GB" dirty="0">
                  <a:solidFill>
                    <a:srgbClr val="FF0000"/>
                  </a:solidFill>
                </a:endParaRPr>
              </a:p>
            </p:txBody>
          </p:sp>
        </mc:Choice>
        <mc:Fallback>
          <p:sp>
            <p:nvSpPr>
              <p:cNvPr id="33" name="TextBox 32">
                <a:extLst>
                  <a:ext uri="{FF2B5EF4-FFF2-40B4-BE49-F238E27FC236}">
                    <a16:creationId xmlns:a16="http://schemas.microsoft.com/office/drawing/2014/main" id="{12F9FDD7-86A9-90A2-7D80-945CC069476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38395" y="4465477"/>
                <a:ext cx="775405" cy="369332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Rectangle 7">
            <a:extLst>
              <a:ext uri="{FF2B5EF4-FFF2-40B4-BE49-F238E27FC236}">
                <a16:creationId xmlns:a16="http://schemas.microsoft.com/office/drawing/2014/main" id="{EAED9091-28ED-5058-EDF4-CE79243B4F70}"/>
              </a:ext>
            </a:extLst>
          </p:cNvPr>
          <p:cNvSpPr/>
          <p:nvPr/>
        </p:nvSpPr>
        <p:spPr>
          <a:xfrm>
            <a:off x="2819400" y="6023182"/>
            <a:ext cx="1371600" cy="39522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DCCD59BA-9710-6C05-7F4A-B68891EDBB7F}"/>
              </a:ext>
            </a:extLst>
          </p:cNvPr>
          <p:cNvSpPr/>
          <p:nvPr/>
        </p:nvSpPr>
        <p:spPr>
          <a:xfrm>
            <a:off x="4191000" y="6023182"/>
            <a:ext cx="395862" cy="39522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2318F563-6E90-FCF9-CCB8-3716464D64AF}"/>
              </a:ext>
            </a:extLst>
          </p:cNvPr>
          <p:cNvSpPr/>
          <p:nvPr/>
        </p:nvSpPr>
        <p:spPr>
          <a:xfrm>
            <a:off x="4614344" y="6023182"/>
            <a:ext cx="943494" cy="39522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BA3A40D7-90BB-92B2-5F4B-27C91ED9C120}"/>
              </a:ext>
            </a:extLst>
          </p:cNvPr>
          <p:cNvSpPr/>
          <p:nvPr/>
        </p:nvSpPr>
        <p:spPr>
          <a:xfrm>
            <a:off x="5557838" y="6023182"/>
            <a:ext cx="943494" cy="39522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DAF55F05-8A7C-75A4-4F8A-5AF3F8CD3268}"/>
              </a:ext>
            </a:extLst>
          </p:cNvPr>
          <p:cNvSpPr/>
          <p:nvPr/>
        </p:nvSpPr>
        <p:spPr>
          <a:xfrm>
            <a:off x="5981182" y="6023182"/>
            <a:ext cx="943494" cy="39522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0469827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2" presetClass="exit" presetSubtype="2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5" dur="2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2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4500"/>
                            </p:stCondLst>
                            <p:childTnLst>
                              <p:par>
                                <p:cTn id="29" presetID="2" presetClass="exit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0" dur="20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20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6500"/>
                            </p:stCondLst>
                            <p:childTnLst>
                              <p:par>
                                <p:cTn id="34" presetID="2" presetClass="exit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5" dur="20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20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8500"/>
                            </p:stCondLst>
                            <p:childTnLst>
                              <p:par>
                                <p:cTn id="39" presetID="2" presetClass="exit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0" dur="20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20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10500"/>
                            </p:stCondLst>
                            <p:childTnLst>
                              <p:par>
                                <p:cTn id="44" presetID="2" presetClass="exit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5" dur="20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20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/>
      <p:bldP spid="31" grpId="0"/>
      <p:bldP spid="32" grpId="0"/>
      <p:bldP spid="8" grpId="0" animBg="1"/>
      <p:bldP spid="15" grpId="0" animBg="1"/>
      <p:bldP spid="16" grpId="0" animBg="1"/>
      <p:bldP spid="19" grpId="0" animBg="1"/>
      <p:bldP spid="20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" name="Group 27">
            <a:extLst>
              <a:ext uri="{FF2B5EF4-FFF2-40B4-BE49-F238E27FC236}">
                <a16:creationId xmlns:a16="http://schemas.microsoft.com/office/drawing/2014/main" id="{71138C57-77DC-F71C-DA07-4FF83173371D}"/>
              </a:ext>
            </a:extLst>
          </p:cNvPr>
          <p:cNvGrpSpPr/>
          <p:nvPr/>
        </p:nvGrpSpPr>
        <p:grpSpPr>
          <a:xfrm>
            <a:off x="4400462" y="4753371"/>
            <a:ext cx="1085958" cy="1269811"/>
            <a:chOff x="4264990" y="4871909"/>
            <a:chExt cx="1085958" cy="1269811"/>
          </a:xfrm>
        </p:grpSpPr>
        <p:cxnSp>
          <p:nvCxnSpPr>
            <p:cNvPr id="60" name="Straight Connector 59">
              <a:extLst>
                <a:ext uri="{FF2B5EF4-FFF2-40B4-BE49-F238E27FC236}">
                  <a16:creationId xmlns:a16="http://schemas.microsoft.com/office/drawing/2014/main" id="{6895B1C5-8FCE-D007-1AA4-2AEF3C93B090}"/>
                </a:ext>
              </a:extLst>
            </p:cNvPr>
            <p:cNvCxnSpPr>
              <a:cxnSpLocks/>
            </p:cNvCxnSpPr>
            <p:nvPr/>
          </p:nvCxnSpPr>
          <p:spPr>
            <a:xfrm>
              <a:off x="4264990" y="4871909"/>
              <a:ext cx="1085958" cy="1269811"/>
            </a:xfrm>
            <a:prstGeom prst="line">
              <a:avLst/>
            </a:prstGeom>
            <a:ln w="19050">
              <a:solidFill>
                <a:schemeClr val="tx1"/>
              </a:solidFill>
              <a:headEnd type="triangl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>
          <mc:Choice xmlns:a14="http://schemas.microsoft.com/office/drawing/2010/main" Requires="a14">
            <p:sp>
              <p:nvSpPr>
                <p:cNvPr id="65" name="TextBox 64">
                  <a:extLst>
                    <a:ext uri="{FF2B5EF4-FFF2-40B4-BE49-F238E27FC236}">
                      <a16:creationId xmlns:a16="http://schemas.microsoft.com/office/drawing/2014/main" id="{B3F68EB5-800D-9B29-8D7F-69BC84F30ED0}"/>
                    </a:ext>
                  </a:extLst>
                </p:cNvPr>
                <p:cNvSpPr txBox="1"/>
                <p:nvPr/>
              </p:nvSpPr>
              <p:spPr>
                <a:xfrm>
                  <a:off x="4451390" y="5140364"/>
                  <a:ext cx="505267" cy="584775"/>
                </a:xfrm>
                <a:prstGeom prst="rect">
                  <a:avLst/>
                </a:prstGeom>
                <a:solidFill>
                  <a:schemeClr val="bg1"/>
                </a:solidFill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3200" b="0" i="1" dirty="0" smtClean="0">
                            <a:latin typeface="Cambria Math" panose="02040503050406030204" pitchFamily="18" charset="0"/>
                          </a:rPr>
                          <m:t>5</m:t>
                        </m:r>
                      </m:oMath>
                    </m:oMathPara>
                  </a14:m>
                  <a:endParaRPr lang="en-GB" dirty="0"/>
                </a:p>
              </p:txBody>
            </p:sp>
          </mc:Choice>
          <mc:Fallback>
            <p:sp>
              <p:nvSpPr>
                <p:cNvPr id="65" name="TextBox 64">
                  <a:extLst>
                    <a:ext uri="{FF2B5EF4-FFF2-40B4-BE49-F238E27FC236}">
                      <a16:creationId xmlns:a16="http://schemas.microsoft.com/office/drawing/2014/main" id="{B3F68EB5-800D-9B29-8D7F-69BC84F30ED0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451390" y="5140364"/>
                  <a:ext cx="505267" cy="584775"/>
                </a:xfrm>
                <a:prstGeom prst="rect">
                  <a:avLst/>
                </a:prstGeom>
                <a:blipFill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4" name="Rectangle 3">
            <a:extLst>
              <a:ext uri="{FF2B5EF4-FFF2-40B4-BE49-F238E27FC236}">
                <a16:creationId xmlns:a16="http://schemas.microsoft.com/office/drawing/2014/main" id="{EBF3AA2C-07BF-3C58-A22F-F9BD24A7197A}"/>
              </a:ext>
            </a:extLst>
          </p:cNvPr>
          <p:cNvSpPr/>
          <p:nvPr/>
        </p:nvSpPr>
        <p:spPr>
          <a:xfrm>
            <a:off x="450283" y="678072"/>
            <a:ext cx="8243434" cy="5850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GB" sz="2400" dirty="0">
                <a:latin typeface="Comic Sans MS" panose="030F0702030302020204" pitchFamily="66" charset="0"/>
              </a:rPr>
              <a:t>Find the perimeter of the arrowhead quadrilateral.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DC9D58D-48AF-B964-91FB-0217FF257212}"/>
              </a:ext>
            </a:extLst>
          </p:cNvPr>
          <p:cNvSpPr txBox="1"/>
          <p:nvPr/>
        </p:nvSpPr>
        <p:spPr>
          <a:xfrm>
            <a:off x="412955" y="152400"/>
            <a:ext cx="837708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latin typeface="Comic Sans MS" panose="030F0702030302020204" pitchFamily="66" charset="0"/>
              </a:rPr>
              <a:t>Arrowhead Perimeter</a:t>
            </a:r>
          </a:p>
        </p:txBody>
      </p:sp>
      <p:sp>
        <p:nvSpPr>
          <p:cNvPr id="34" name="Oval 33">
            <a:extLst>
              <a:ext uri="{FF2B5EF4-FFF2-40B4-BE49-F238E27FC236}">
                <a16:creationId xmlns:a16="http://schemas.microsoft.com/office/drawing/2014/main" id="{0A6EFFEB-25D9-6D08-41F5-FDF6FEA22C3F}"/>
              </a:ext>
            </a:extLst>
          </p:cNvPr>
          <p:cNvSpPr/>
          <p:nvPr/>
        </p:nvSpPr>
        <p:spPr>
          <a:xfrm>
            <a:off x="4000500" y="2657475"/>
            <a:ext cx="1857375" cy="1857375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000E4049-42EA-D39D-A10C-57123CD2CFD2}"/>
              </a:ext>
            </a:extLst>
          </p:cNvPr>
          <p:cNvCxnSpPr>
            <a:cxnSpLocks/>
          </p:cNvCxnSpPr>
          <p:nvPr/>
        </p:nvCxnSpPr>
        <p:spPr>
          <a:xfrm flipV="1">
            <a:off x="5636149" y="1684872"/>
            <a:ext cx="432000" cy="4176000"/>
          </a:xfrm>
          <a:prstGeom prst="line">
            <a:avLst/>
          </a:prstGeom>
          <a:ln w="38100">
            <a:solidFill>
              <a:schemeClr val="tx1"/>
            </a:solidFill>
            <a:miter lim="800000"/>
            <a:headEnd type="none" w="sm" len="sm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90EE5E8B-B374-7561-C697-4712F2AA03E7}"/>
              </a:ext>
            </a:extLst>
          </p:cNvPr>
          <p:cNvCxnSpPr>
            <a:cxnSpLocks noChangeAspect="1"/>
          </p:cNvCxnSpPr>
          <p:nvPr/>
        </p:nvCxnSpPr>
        <p:spPr>
          <a:xfrm flipV="1">
            <a:off x="1074821" y="4463514"/>
            <a:ext cx="4483017" cy="532701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C9DEEF89-2AAE-FA21-65F0-1798D06E9CBA}"/>
              </a:ext>
            </a:extLst>
          </p:cNvPr>
          <p:cNvCxnSpPr>
            <a:cxnSpLocks/>
          </p:cNvCxnSpPr>
          <p:nvPr/>
        </p:nvCxnSpPr>
        <p:spPr>
          <a:xfrm>
            <a:off x="3771900" y="3689422"/>
            <a:ext cx="1864249" cy="2179867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5" name="Group 34">
            <a:extLst>
              <a:ext uri="{FF2B5EF4-FFF2-40B4-BE49-F238E27FC236}">
                <a16:creationId xmlns:a16="http://schemas.microsoft.com/office/drawing/2014/main" id="{C3CFBD2E-1F38-7741-A68D-7475926A0E69}"/>
              </a:ext>
            </a:extLst>
          </p:cNvPr>
          <p:cNvGrpSpPr/>
          <p:nvPr/>
        </p:nvGrpSpPr>
        <p:grpSpPr>
          <a:xfrm>
            <a:off x="1016419" y="1527793"/>
            <a:ext cx="4979346" cy="3302364"/>
            <a:chOff x="1016419" y="1527793"/>
            <a:chExt cx="4979346" cy="3302364"/>
          </a:xfrm>
        </p:grpSpPr>
        <p:cxnSp>
          <p:nvCxnSpPr>
            <p:cNvPr id="58" name="Straight Connector 57">
              <a:extLst>
                <a:ext uri="{FF2B5EF4-FFF2-40B4-BE49-F238E27FC236}">
                  <a16:creationId xmlns:a16="http://schemas.microsoft.com/office/drawing/2014/main" id="{5779CFCD-1565-DABC-E153-10F14028CC76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016419" y="1527793"/>
              <a:ext cx="4979346" cy="3302364"/>
            </a:xfrm>
            <a:prstGeom prst="line">
              <a:avLst/>
            </a:prstGeom>
            <a:ln w="19050">
              <a:solidFill>
                <a:schemeClr val="tx1"/>
              </a:solidFill>
              <a:miter lim="800000"/>
              <a:headEnd type="triangl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>
          <mc:Choice xmlns:a14="http://schemas.microsoft.com/office/drawing/2010/main" Requires="a14">
            <p:sp>
              <p:nvSpPr>
                <p:cNvPr id="59" name="TextBox 58">
                  <a:extLst>
                    <a:ext uri="{FF2B5EF4-FFF2-40B4-BE49-F238E27FC236}">
                      <a16:creationId xmlns:a16="http://schemas.microsoft.com/office/drawing/2014/main" id="{90ADB64C-F161-6313-E3A2-59CD450AAB1D}"/>
                    </a:ext>
                  </a:extLst>
                </p:cNvPr>
                <p:cNvSpPr txBox="1"/>
                <p:nvPr/>
              </p:nvSpPr>
              <p:spPr>
                <a:xfrm>
                  <a:off x="3171844" y="2835785"/>
                  <a:ext cx="505267" cy="584775"/>
                </a:xfrm>
                <a:prstGeom prst="rect">
                  <a:avLst/>
                </a:prstGeom>
                <a:solidFill>
                  <a:schemeClr val="bg1"/>
                </a:solidFill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3200" i="1" dirty="0" smtClean="0">
                            <a:latin typeface="Cambria Math" panose="02040503050406030204" pitchFamily="18" charset="0"/>
                          </a:rPr>
                          <m:t>9</m:t>
                        </m:r>
                      </m:oMath>
                    </m:oMathPara>
                  </a14:m>
                  <a:endParaRPr lang="en-GB" dirty="0"/>
                </a:p>
              </p:txBody>
            </p:sp>
          </mc:Choice>
          <mc:Fallback>
            <p:sp>
              <p:nvSpPr>
                <p:cNvPr id="59" name="TextBox 58">
                  <a:extLst>
                    <a:ext uri="{FF2B5EF4-FFF2-40B4-BE49-F238E27FC236}">
                      <a16:creationId xmlns:a16="http://schemas.microsoft.com/office/drawing/2014/main" id="{90ADB64C-F161-6313-E3A2-59CD450AAB1D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171844" y="2835785"/>
                  <a:ext cx="505267" cy="584775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46BA5F0E-9A56-2CB2-20D4-CD05709304C3}"/>
              </a:ext>
            </a:extLst>
          </p:cNvPr>
          <p:cNvCxnSpPr>
            <a:cxnSpLocks/>
          </p:cNvCxnSpPr>
          <p:nvPr/>
        </p:nvCxnSpPr>
        <p:spPr>
          <a:xfrm flipV="1">
            <a:off x="1107129" y="1685925"/>
            <a:ext cx="4979346" cy="3302364"/>
          </a:xfrm>
          <a:prstGeom prst="line">
            <a:avLst/>
          </a:prstGeom>
          <a:ln w="38100">
            <a:solidFill>
              <a:schemeClr val="tx1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Rectangle 65">
            <a:extLst>
              <a:ext uri="{FF2B5EF4-FFF2-40B4-BE49-F238E27FC236}">
                <a16:creationId xmlns:a16="http://schemas.microsoft.com/office/drawing/2014/main" id="{D7279888-FD5F-D143-8710-06943BB27FBB}"/>
              </a:ext>
            </a:extLst>
          </p:cNvPr>
          <p:cNvSpPr/>
          <p:nvPr/>
        </p:nvSpPr>
        <p:spPr>
          <a:xfrm>
            <a:off x="450283" y="1753339"/>
            <a:ext cx="3310729" cy="11390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GB" sz="2400" dirty="0">
                <a:latin typeface="Comic Sans MS" panose="030F0702030302020204" pitchFamily="66" charset="0"/>
              </a:rPr>
              <a:t>All lines are tangents to the circle.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10AAFEBB-0D28-CBE1-98AC-047E31B938DD}"/>
                  </a:ext>
                </a:extLst>
              </p:cNvPr>
              <p:cNvSpPr txBox="1"/>
              <p:nvPr/>
            </p:nvSpPr>
            <p:spPr>
              <a:xfrm>
                <a:off x="6307667" y="3581400"/>
                <a:ext cx="2593980" cy="113903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en-GB" sz="2400" dirty="0">
                    <a:latin typeface="Comic Sans MS" panose="030F0702030302020204" pitchFamily="66" charset="0"/>
                  </a:rPr>
                  <a:t>The perimeter is</a:t>
                </a:r>
              </a:p>
              <a:p>
                <a:pPr>
                  <a:lnSpc>
                    <a:spcPct val="150000"/>
                  </a:lnSpc>
                </a:pPr>
                <a:r>
                  <a:rPr lang="en-GB" sz="2400" dirty="0">
                    <a:latin typeface="Comic Sans MS" panose="030F0702030302020204" pitchFamily="66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GB" sz="2400" b="1" i="1" dirty="0" smtClean="0">
                        <a:latin typeface="Cambria Math" panose="02040503050406030204" pitchFamily="18" charset="0"/>
                      </a:rPr>
                      <m:t>𝟐𝟖</m:t>
                    </m:r>
                  </m:oMath>
                </a14:m>
                <a:r>
                  <a:rPr lang="en-GB" sz="2400" dirty="0">
                    <a:latin typeface="Comic Sans MS" panose="030F0702030302020204" pitchFamily="66" charset="0"/>
                  </a:rPr>
                  <a:t> units.</a:t>
                </a:r>
              </a:p>
            </p:txBody>
          </p:sp>
        </mc:Choice>
        <mc:Fallback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10AAFEBB-0D28-CBE1-98AC-047E31B938D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07667" y="3581400"/>
                <a:ext cx="2593980" cy="1139030"/>
              </a:xfrm>
              <a:prstGeom prst="rect">
                <a:avLst/>
              </a:prstGeom>
              <a:blipFill>
                <a:blip r:embed="rId4"/>
                <a:stretch>
                  <a:fillRect l="-3765" r="-2588" b="-1182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57909884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579AD92-F12F-16DB-720A-C9C64B9FA3E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76595"/>
            <a:ext cx="9144000" cy="61048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82406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989BAF68-584B-9D94-E578-BAF1967E726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76595"/>
            <a:ext cx="9144000" cy="61048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486618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0A4091FE-61C2-E265-86EE-24A3DED123F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66252"/>
            <a:ext cx="9144000" cy="63254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765495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951</Words>
  <Application>Microsoft Office PowerPoint</Application>
  <PresentationFormat>On-screen Show (4:3)</PresentationFormat>
  <Paragraphs>216</Paragraphs>
  <Slides>36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36</vt:i4>
      </vt:variant>
    </vt:vector>
  </HeadingPairs>
  <TitlesOfParts>
    <vt:vector size="42" baseType="lpstr">
      <vt:lpstr>Arial</vt:lpstr>
      <vt:lpstr>Bradley Hand ITC</vt:lpstr>
      <vt:lpstr>Calibri</vt:lpstr>
      <vt:lpstr>Cambria Math</vt:lpstr>
      <vt:lpstr>Comic Sans MS</vt:lpstr>
      <vt:lpstr>Office Theme</vt:lpstr>
      <vt:lpstr>Arrowhead Perimeter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RESOURCES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Overlapping Circles</dc:title>
  <dc:creator>John</dc:creator>
  <cp:lastModifiedBy>John Burke</cp:lastModifiedBy>
  <cp:revision>44</cp:revision>
  <cp:lastPrinted>2023-07-18T10:18:35Z</cp:lastPrinted>
  <dcterms:created xsi:type="dcterms:W3CDTF">2018-06-09T05:00:25Z</dcterms:created>
  <dcterms:modified xsi:type="dcterms:W3CDTF">2023-07-20T06:55:04Z</dcterms:modified>
</cp:coreProperties>
</file>